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1" r:id="rId2"/>
    <p:sldId id="847" r:id="rId3"/>
    <p:sldId id="843" r:id="rId4"/>
    <p:sldId id="864" r:id="rId5"/>
    <p:sldId id="845" r:id="rId6"/>
    <p:sldId id="846" r:id="rId7"/>
    <p:sldId id="849" r:id="rId8"/>
    <p:sldId id="850" r:id="rId9"/>
    <p:sldId id="856" r:id="rId10"/>
    <p:sldId id="857" r:id="rId11"/>
    <p:sldId id="858" r:id="rId12"/>
    <p:sldId id="859" r:id="rId13"/>
    <p:sldId id="851" r:id="rId14"/>
    <p:sldId id="852" r:id="rId15"/>
    <p:sldId id="860" r:id="rId16"/>
    <p:sldId id="863" r:id="rId17"/>
    <p:sldId id="854" r:id="rId18"/>
    <p:sldId id="855" r:id="rId19"/>
    <p:sldId id="861" r:id="rId20"/>
    <p:sldId id="848" r:id="rId21"/>
    <p:sldId id="611" r:id="rId22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" autoAdjust="0"/>
    <p:restoredTop sz="81281" autoAdjust="0"/>
  </p:normalViewPr>
  <p:slideViewPr>
    <p:cSldViewPr>
      <p:cViewPr>
        <p:scale>
          <a:sx n="100" d="100"/>
          <a:sy n="100" d="100"/>
        </p:scale>
        <p:origin x="1560" y="24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83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</a:t>
            </a:r>
            <a:r>
              <a:rPr lang="en-US" dirty="0" smtClean="0"/>
              <a:t>I</a:t>
            </a:r>
            <a:r>
              <a:rPr lang="en-US" baseline="0" dirty="0" smtClean="0"/>
              <a:t> a</a:t>
            </a:r>
            <a:r>
              <a:rPr lang="en-US" dirty="0" smtClean="0"/>
              <a:t>m </a:t>
            </a:r>
            <a:r>
              <a:rPr lang="en-US" dirty="0" err="1" smtClean="0"/>
              <a:t>Shujie</a:t>
            </a:r>
            <a:r>
              <a:rPr lang="en-US" dirty="0" smtClean="0"/>
              <a:t> Han from </a:t>
            </a:r>
            <a:r>
              <a:rPr lang="en-US" altLang="zh-CN" sz="1200" dirty="0"/>
              <a:t>The Chinese University of Hong Kong</a:t>
            </a:r>
            <a:r>
              <a:rPr lang="en-US" altLang="zh-CN" sz="1200" dirty="0" smtClean="0"/>
              <a:t>.</a:t>
            </a:r>
          </a:p>
          <a:p>
            <a:r>
              <a:rPr lang="en-US" altLang="zh-CN" sz="1200" smtClean="0"/>
              <a:t>I</a:t>
            </a:r>
            <a:r>
              <a:rPr lang="en-US" altLang="zh-CN" sz="1200" baseline="0" smtClean="0"/>
              <a:t> </a:t>
            </a:r>
            <a:r>
              <a:rPr lang="en-US" altLang="zh-CN" sz="1200" baseline="0" dirty="0" smtClean="0"/>
              <a:t>a</a:t>
            </a:r>
            <a:r>
              <a:rPr lang="en-US" altLang="zh-CN" sz="1200" dirty="0" smtClean="0"/>
              <a:t>m </a:t>
            </a:r>
            <a:r>
              <a:rPr lang="en-US" altLang="zh-CN" sz="1200" dirty="0"/>
              <a:t>going to </a:t>
            </a:r>
            <a:r>
              <a:rPr lang="en-US" dirty="0"/>
              <a:t>present the </a:t>
            </a:r>
            <a:r>
              <a:rPr lang="en-US" dirty="0" smtClean="0"/>
              <a:t>work</a:t>
            </a:r>
            <a:r>
              <a:rPr lang="en-US" baseline="0" dirty="0" smtClean="0"/>
              <a:t> “An in-depth study of correlated </a:t>
            </a:r>
            <a:endParaRPr lang="en-US" baseline="0" dirty="0" smtClean="0"/>
          </a:p>
          <a:p>
            <a:r>
              <a:rPr lang="en-US" baseline="0" dirty="0" smtClean="0"/>
              <a:t>failures </a:t>
            </a:r>
            <a:r>
              <a:rPr lang="en-US" baseline="0" dirty="0" smtClean="0"/>
              <a:t>in production SSD-based data centers”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joint work with folks </a:t>
            </a:r>
            <a:r>
              <a:rPr lang="en-US" dirty="0" smtClean="0"/>
              <a:t>from</a:t>
            </a:r>
            <a:r>
              <a:rPr lang="en-US" baseline="0" dirty="0" smtClean="0"/>
              <a:t> Alibaba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 the impact of lithography on correlated failures.</a:t>
            </a:r>
          </a:p>
          <a:p>
            <a:r>
              <a:rPr lang="en-US" dirty="0" smtClean="0"/>
              <a:t>For MLC SSDs, a smaller lithography implies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that </a:t>
            </a:r>
            <a:r>
              <a:rPr lang="en-US" baseline="0" dirty="0" smtClean="0"/>
              <a:t>the SSDs have a higher density. </a:t>
            </a:r>
          </a:p>
          <a:p>
            <a:r>
              <a:rPr lang="en-US" baseline="0" dirty="0" smtClean="0"/>
              <a:t>Also, 3D-TLC SSDs have higher densities than those of MLC SSDs.</a:t>
            </a:r>
          </a:p>
          <a:p>
            <a:r>
              <a:rPr lang="en-US" baseline="0" dirty="0" smtClean="0"/>
              <a:t>From the figures, we find that MLC SSDs with </a:t>
            </a:r>
            <a:endParaRPr lang="en-US" baseline="0" dirty="0" smtClean="0"/>
          </a:p>
          <a:p>
            <a:r>
              <a:rPr lang="en-US" baseline="0" dirty="0" smtClean="0"/>
              <a:t>higher </a:t>
            </a:r>
            <a:r>
              <a:rPr lang="en-US" baseline="0" dirty="0" smtClean="0"/>
              <a:t>densities generally have lower relative </a:t>
            </a:r>
            <a:r>
              <a:rPr lang="en-US" baseline="0" dirty="0" smtClean="0"/>
              <a:t>percentages</a:t>
            </a:r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intra-node and intra-rack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3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</a:t>
            </a:r>
            <a:r>
              <a:rPr lang="en-US" baseline="0" dirty="0" smtClean="0"/>
              <a:t> the impact of age of a failed SSD </a:t>
            </a:r>
            <a:endParaRPr lang="en-US" baseline="0" dirty="0" smtClean="0"/>
          </a:p>
          <a:p>
            <a:r>
              <a:rPr lang="en-US" baseline="0" dirty="0" smtClean="0"/>
              <a:t>(</a:t>
            </a:r>
            <a:r>
              <a:rPr lang="en-US" baseline="0" dirty="0" smtClean="0"/>
              <a:t>e.g., power-on years until the failure occurs) on correlated failures.</a:t>
            </a:r>
          </a:p>
          <a:p>
            <a:r>
              <a:rPr lang="en-US" baseline="0" dirty="0" smtClean="0"/>
              <a:t>We observe that the relative percentages </a:t>
            </a:r>
            <a:r>
              <a:rPr lang="en-US" baseline="0" dirty="0" smtClean="0"/>
              <a:t>of</a:t>
            </a:r>
          </a:p>
          <a:p>
            <a:r>
              <a:rPr lang="en-US" baseline="0" dirty="0" smtClean="0"/>
              <a:t> </a:t>
            </a:r>
            <a:r>
              <a:rPr lang="en-US" baseline="0" dirty="0" smtClean="0"/>
              <a:t>intra-node and intra-rack failures increase with age. </a:t>
            </a:r>
          </a:p>
          <a:p>
            <a:r>
              <a:rPr lang="en-US" baseline="0" dirty="0" smtClean="0"/>
              <a:t>Also, the intra-node and intra-rack failures at an older </a:t>
            </a:r>
            <a:r>
              <a:rPr lang="en-US" baseline="0" dirty="0" smtClean="0"/>
              <a:t>age</a:t>
            </a:r>
          </a:p>
          <a:p>
            <a:r>
              <a:rPr lang="en-US" baseline="0" dirty="0" smtClean="0"/>
              <a:t>are </a:t>
            </a:r>
            <a:r>
              <a:rPr lang="en-US" baseline="0" dirty="0" smtClean="0"/>
              <a:t>more likely to occur within a short time </a:t>
            </a:r>
            <a:endParaRPr lang="en-US" baseline="0" dirty="0" smtClean="0"/>
          </a:p>
          <a:p>
            <a:r>
              <a:rPr lang="en-US" baseline="0" dirty="0" smtClean="0"/>
              <a:t>due </a:t>
            </a:r>
            <a:r>
              <a:rPr lang="en-US" baseline="0" dirty="0" smtClean="0"/>
              <a:t>to the increasing rated life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0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 the impact of the capacity on correlated failures.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left figures show that the relative percentages of </a:t>
            </a:r>
            <a:endParaRPr lang="en-US" baseline="0" dirty="0" smtClean="0"/>
          </a:p>
          <a:p>
            <a:r>
              <a:rPr lang="en-US" baseline="0" dirty="0" smtClean="0"/>
              <a:t>intra-node </a:t>
            </a:r>
            <a:r>
              <a:rPr lang="en-US" baseline="0" dirty="0" smtClean="0"/>
              <a:t>and intra-rack failures vary significantly across the capacity.</a:t>
            </a:r>
          </a:p>
          <a:p>
            <a:r>
              <a:rPr lang="en-US" baseline="0" dirty="0" smtClean="0"/>
              <a:t>The right figures show no clear trend between </a:t>
            </a:r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relative percentages of intra-node (intra-rack) failures </a:t>
            </a:r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different thresholds of failure time intervals and the capacity.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3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the SRCC to examine which SMART attributes </a:t>
            </a:r>
            <a:endParaRPr lang="en-US" baseline="0" dirty="0" smtClean="0"/>
          </a:p>
          <a:p>
            <a:r>
              <a:rPr lang="en-US" baseline="0" dirty="0" smtClean="0"/>
              <a:t>are </a:t>
            </a:r>
            <a:r>
              <a:rPr lang="en-US" baseline="0" dirty="0" smtClean="0"/>
              <a:t>correlated with intra-node and intra-rack failures.</a:t>
            </a:r>
          </a:p>
          <a:p>
            <a:r>
              <a:rPr lang="en-US" baseline="0" dirty="0" smtClean="0"/>
              <a:t>The figure shows that SMART attributes have </a:t>
            </a:r>
            <a:endParaRPr lang="en-US" baseline="0" dirty="0" smtClean="0"/>
          </a:p>
          <a:p>
            <a:r>
              <a:rPr lang="en-US" baseline="0" dirty="0" smtClean="0"/>
              <a:t>limited </a:t>
            </a:r>
            <a:r>
              <a:rPr lang="en-US" baseline="0" dirty="0" smtClean="0"/>
              <a:t>correlations with intra-node and intra-rack failures.</a:t>
            </a:r>
          </a:p>
          <a:p>
            <a:r>
              <a:rPr lang="en-US" baseline="0" dirty="0" smtClean="0"/>
              <a:t>The highest SRCC values are only 0.23 </a:t>
            </a:r>
            <a:endParaRPr lang="en-US" baseline="0" dirty="0" smtClean="0"/>
          </a:p>
          <a:p>
            <a:r>
              <a:rPr lang="en-US" baseline="0" dirty="0" smtClean="0"/>
              <a:t>for both </a:t>
            </a:r>
            <a:r>
              <a:rPr lang="en-US" baseline="0" dirty="0" smtClean="0"/>
              <a:t>intra-node and intra-rack failures.</a:t>
            </a:r>
          </a:p>
          <a:p>
            <a:r>
              <a:rPr lang="en-US" baseline="0" dirty="0" smtClean="0"/>
              <a:t>Thus, SMART attributes are not good indicators for </a:t>
            </a:r>
            <a:endParaRPr lang="en-US" baseline="0" dirty="0" smtClean="0"/>
          </a:p>
          <a:p>
            <a:r>
              <a:rPr lang="en-US" baseline="0" dirty="0" smtClean="0"/>
              <a:t>detecting </a:t>
            </a:r>
            <a:r>
              <a:rPr lang="en-US" baseline="0" dirty="0" smtClean="0"/>
              <a:t>the existence of intra-node and intra-rack failures.</a:t>
            </a:r>
          </a:p>
          <a:p>
            <a:r>
              <a:rPr lang="en-US" baseline="0" dirty="0" smtClean="0"/>
              <a:t>Also, intra-node and intra-rack failures have </a:t>
            </a:r>
            <a:endParaRPr lang="en-US" baseline="0" dirty="0" smtClean="0"/>
          </a:p>
          <a:p>
            <a:r>
              <a:rPr lang="en-US" baseline="0" dirty="0" smtClean="0"/>
              <a:t>no </a:t>
            </a:r>
            <a:r>
              <a:rPr lang="en-US" baseline="0" dirty="0" smtClean="0"/>
              <a:t>significant difference of absolute values of SRCC </a:t>
            </a:r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each SMART attribute.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51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 the</a:t>
            </a:r>
            <a:r>
              <a:rPr lang="en-US" baseline="0" dirty="0" smtClean="0"/>
              <a:t> relationships between the </a:t>
            </a:r>
            <a:r>
              <a:rPr lang="en-US" baseline="0" dirty="0" smtClean="0"/>
              <a:t>failure </a:t>
            </a:r>
            <a:r>
              <a:rPr lang="en-US" baseline="0" dirty="0" smtClean="0"/>
              <a:t>patterns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workload distributions of the eight most widely used applications.</a:t>
            </a:r>
          </a:p>
          <a:p>
            <a:r>
              <a:rPr lang="en-US" baseline="0" dirty="0" smtClean="0"/>
              <a:t>The figure shows that write-dominant workloads </a:t>
            </a:r>
            <a:endParaRPr lang="en-US" baseline="0" dirty="0" smtClean="0"/>
          </a:p>
          <a:p>
            <a:r>
              <a:rPr lang="en-US" baseline="0" dirty="0" smtClean="0"/>
              <a:t>lead </a:t>
            </a:r>
            <a:r>
              <a:rPr lang="en-US" baseline="0" dirty="0" smtClean="0"/>
              <a:t>to more SSD failures overall, </a:t>
            </a:r>
            <a:endParaRPr lang="en-US" baseline="0" dirty="0" smtClean="0"/>
          </a:p>
          <a:p>
            <a:r>
              <a:rPr lang="en-US" baseline="0" dirty="0" smtClean="0"/>
              <a:t>but </a:t>
            </a:r>
            <a:r>
              <a:rPr lang="en-US" baseline="0" dirty="0" smtClean="0"/>
              <a:t>are not the only factors on AFRs.</a:t>
            </a:r>
          </a:p>
          <a:p>
            <a:r>
              <a:rPr lang="en-US" baseline="0" dirty="0" smtClean="0"/>
              <a:t>Other factors such as drive models can affect AFRs.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 the impact of applications</a:t>
            </a:r>
            <a:r>
              <a:rPr lang="en-US" baseline="0" dirty="0" smtClean="0"/>
              <a:t> on correlated failures.</a:t>
            </a:r>
          </a:p>
          <a:p>
            <a:r>
              <a:rPr lang="en-US" baseline="0" dirty="0" smtClean="0"/>
              <a:t>We find that the applications with more SSDs per node (rack)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write-dominant workloads tend to have a high </a:t>
            </a:r>
            <a:endParaRPr lang="en-US" baseline="0" dirty="0" smtClean="0"/>
          </a:p>
          <a:p>
            <a:r>
              <a:rPr lang="en-US" baseline="0" dirty="0" smtClean="0"/>
              <a:t>percentage </a:t>
            </a:r>
            <a:r>
              <a:rPr lang="en-US" baseline="0" dirty="0" smtClean="0"/>
              <a:t>of intra-node (intra-rack)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next vary the thresholds of the intra-node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intra-rack failure</a:t>
            </a:r>
            <a:r>
              <a:rPr lang="en-US" baseline="0" dirty="0" smtClean="0"/>
              <a:t> time intervals.</a:t>
            </a:r>
          </a:p>
          <a:p>
            <a:r>
              <a:rPr lang="en-US" baseline="0" dirty="0" smtClean="0"/>
              <a:t>The figure shows that the relative percentages of </a:t>
            </a:r>
            <a:endParaRPr lang="en-US" baseline="0" dirty="0" smtClean="0"/>
          </a:p>
          <a:p>
            <a:r>
              <a:rPr lang="en-US" baseline="0" dirty="0" smtClean="0"/>
              <a:t>intra-node </a:t>
            </a:r>
            <a:r>
              <a:rPr lang="en-US" baseline="0" dirty="0" smtClean="0"/>
              <a:t>and intra-rack failures for different thresholds </a:t>
            </a:r>
            <a:endParaRPr lang="en-US" baseline="0" dirty="0" smtClean="0"/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the failure time intervals vary across the applications.</a:t>
            </a:r>
          </a:p>
          <a:p>
            <a:r>
              <a:rPr lang="en-US" baseline="0" dirty="0" smtClean="0"/>
              <a:t>By further examining the average ages of intra-node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intra-rack failures for the applications, </a:t>
            </a:r>
          </a:p>
          <a:p>
            <a:r>
              <a:rPr lang="en-US" baseline="0" dirty="0" smtClean="0"/>
              <a:t>we find that intra-node and intra-rack failures at </a:t>
            </a:r>
            <a:endParaRPr lang="en-US" baseline="0" dirty="0" smtClean="0"/>
          </a:p>
          <a:p>
            <a:r>
              <a:rPr lang="en-US" baseline="0" dirty="0" smtClean="0"/>
              <a:t>an </a:t>
            </a:r>
            <a:r>
              <a:rPr lang="en-US" baseline="0" dirty="0" smtClean="0"/>
              <a:t>older age and with more write-dominant </a:t>
            </a:r>
            <a:r>
              <a:rPr lang="en-US" baseline="0" dirty="0" smtClean="0"/>
              <a:t>workloads</a:t>
            </a:r>
          </a:p>
          <a:p>
            <a:r>
              <a:rPr lang="en-US" baseline="0" dirty="0" smtClean="0"/>
              <a:t>tend </a:t>
            </a:r>
            <a:r>
              <a:rPr lang="en-US" baseline="0" dirty="0" smtClean="0"/>
              <a:t>to occur in a short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next present a trace-driven simulation analysis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smtClean="0"/>
              <a:t>how redundancy</a:t>
            </a:r>
            <a:r>
              <a:rPr lang="en-US" baseline="0" dirty="0" smtClean="0"/>
              <a:t> schemes affect the storage reliability 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the face of correlated failures in our dataset.</a:t>
            </a:r>
          </a:p>
          <a:p>
            <a:r>
              <a:rPr lang="en-US" baseline="0" dirty="0" smtClean="0"/>
              <a:t>Our analysis consider three redundancy schemes, </a:t>
            </a:r>
            <a:endParaRPr lang="en-US" baseline="0" dirty="0" smtClean="0"/>
          </a:p>
          <a:p>
            <a:r>
              <a:rPr lang="en-US" baseline="0" dirty="0" smtClean="0"/>
              <a:t>r-way </a:t>
            </a:r>
            <a:r>
              <a:rPr lang="en-US" baseline="0" dirty="0" smtClean="0"/>
              <a:t>replication, Reed-Solomon coding, and </a:t>
            </a:r>
            <a:endParaRPr lang="en-US" baseline="0" dirty="0" smtClean="0"/>
          </a:p>
          <a:p>
            <a:r>
              <a:rPr lang="en-US" baseline="0" dirty="0" smtClean="0"/>
              <a:t>Local </a:t>
            </a:r>
            <a:r>
              <a:rPr lang="en-US" baseline="0" dirty="0" smtClean="0"/>
              <a:t>Reconstruction Coding, as well as </a:t>
            </a:r>
            <a:endParaRPr lang="en-US" baseline="0" dirty="0" smtClean="0"/>
          </a:p>
          <a:p>
            <a:r>
              <a:rPr lang="en-US" baseline="0" dirty="0" smtClean="0"/>
              <a:t>two </a:t>
            </a:r>
            <a:r>
              <a:rPr lang="en-US" baseline="0" dirty="0" smtClean="0"/>
              <a:t>recovery schemes, eager recovery and lazy recovery.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extend </a:t>
            </a:r>
            <a:r>
              <a:rPr lang="en-US" baseline="0" dirty="0" err="1" smtClean="0"/>
              <a:t>SimEDC</a:t>
            </a:r>
            <a:r>
              <a:rPr lang="en-US" baseline="0" dirty="0" smtClean="0"/>
              <a:t> to support the reliability evaluation 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on </a:t>
            </a:r>
            <a:r>
              <a:rPr lang="en-US" baseline="0" dirty="0" smtClean="0"/>
              <a:t>our dataset and measure the reliability with two metrics: 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probability </a:t>
            </a:r>
            <a:r>
              <a:rPr lang="en-US" baseline="0" dirty="0" smtClean="0"/>
              <a:t>of data loss and normalized magnitude of data loss.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9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evaluate the reliability of different </a:t>
            </a:r>
            <a:endParaRPr lang="en-US" dirty="0" smtClean="0"/>
          </a:p>
          <a:p>
            <a:r>
              <a:rPr lang="en-US" dirty="0" smtClean="0"/>
              <a:t>redundancy</a:t>
            </a:r>
            <a:r>
              <a:rPr lang="en-US" baseline="0" dirty="0" smtClean="0"/>
              <a:t> </a:t>
            </a:r>
            <a:r>
              <a:rPr lang="en-US" baseline="0" dirty="0" smtClean="0"/>
              <a:t>schemes based on the </a:t>
            </a:r>
            <a:r>
              <a:rPr lang="en-US" baseline="0" dirty="0" smtClean="0"/>
              <a:t>SSD</a:t>
            </a:r>
          </a:p>
          <a:p>
            <a:r>
              <a:rPr lang="en-US" baseline="0" dirty="0" smtClean="0"/>
              <a:t>failure </a:t>
            </a:r>
            <a:r>
              <a:rPr lang="en-US" baseline="0" dirty="0" smtClean="0"/>
              <a:t>patterns in our dataset.</a:t>
            </a:r>
          </a:p>
          <a:p>
            <a:r>
              <a:rPr lang="en-US" baseline="0" dirty="0" smtClean="0"/>
              <a:t>From the left figures, we observe that </a:t>
            </a:r>
            <a:endParaRPr lang="en-US" baseline="0" dirty="0" smtClean="0"/>
          </a:p>
          <a:p>
            <a:r>
              <a:rPr lang="en-US" baseline="0" dirty="0" smtClean="0"/>
              <a:t>erasure </a:t>
            </a:r>
            <a:r>
              <a:rPr lang="en-US" baseline="0" dirty="0" smtClean="0"/>
              <a:t>coding shows higher reliability than replication.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next examine the reliability under </a:t>
            </a:r>
            <a:endParaRPr lang="en-US" baseline="0" dirty="0" smtClean="0"/>
          </a:p>
          <a:p>
            <a:r>
              <a:rPr lang="en-US" baseline="0" dirty="0" smtClean="0"/>
              <a:t>only </a:t>
            </a:r>
            <a:r>
              <a:rPr lang="en-US" baseline="0" dirty="0" smtClean="0"/>
              <a:t>independent failures from a mathematical </a:t>
            </a:r>
            <a:endParaRPr lang="en-US" baseline="0" dirty="0" smtClean="0"/>
          </a:p>
          <a:p>
            <a:r>
              <a:rPr lang="en-US" baseline="0" dirty="0" smtClean="0"/>
              <a:t>failure </a:t>
            </a:r>
            <a:r>
              <a:rPr lang="en-US" baseline="0" dirty="0" smtClean="0"/>
              <a:t>model and under the failure patterns 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our dataset (including both independent and correlated ones).</a:t>
            </a:r>
          </a:p>
          <a:p>
            <a:r>
              <a:rPr lang="en-US" baseline="0" dirty="0" smtClean="0"/>
              <a:t>The right figures show that the redundancy </a:t>
            </a:r>
            <a:r>
              <a:rPr lang="en-US" baseline="0" dirty="0" smtClean="0"/>
              <a:t>schemes</a:t>
            </a:r>
          </a:p>
          <a:p>
            <a:r>
              <a:rPr lang="en-US" baseline="0" dirty="0" smtClean="0"/>
              <a:t>that </a:t>
            </a:r>
            <a:r>
              <a:rPr lang="en-US" baseline="0" dirty="0" smtClean="0"/>
              <a:t>are sufficient for tolerating independent failures </a:t>
            </a:r>
            <a:endParaRPr lang="en-US" baseline="0" dirty="0" smtClean="0"/>
          </a:p>
          <a:p>
            <a:r>
              <a:rPr lang="en-US" baseline="0" dirty="0" smtClean="0"/>
              <a:t>may </a:t>
            </a:r>
            <a:r>
              <a:rPr lang="en-US" baseline="0" dirty="0" smtClean="0"/>
              <a:t>be insufficient for correlated failures.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finally</a:t>
            </a:r>
            <a:r>
              <a:rPr lang="en-US" baseline="0" dirty="0" smtClean="0"/>
              <a:t> evaluate the reliability of lazy recovery </a:t>
            </a:r>
            <a:endParaRPr lang="en-US" baseline="0" dirty="0" smtClean="0"/>
          </a:p>
          <a:p>
            <a:r>
              <a:rPr lang="en-US" baseline="0" dirty="0" smtClean="0"/>
              <a:t>under </a:t>
            </a:r>
            <a:r>
              <a:rPr lang="en-US" baseline="0" dirty="0" smtClean="0"/>
              <a:t>only independent failures </a:t>
            </a:r>
            <a:r>
              <a:rPr lang="en-US" baseline="0" dirty="0" smtClean="0"/>
              <a:t>from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mathematical failure model and </a:t>
            </a:r>
            <a:endParaRPr lang="en-US" baseline="0" dirty="0" smtClean="0"/>
          </a:p>
          <a:p>
            <a:r>
              <a:rPr lang="en-US" baseline="0" dirty="0" smtClean="0"/>
              <a:t>under </a:t>
            </a:r>
            <a:r>
              <a:rPr lang="en-US" baseline="0" dirty="0" smtClean="0"/>
              <a:t>the failure patterns in our dataset.</a:t>
            </a:r>
          </a:p>
          <a:p>
            <a:r>
              <a:rPr lang="en-US" baseline="0" dirty="0" smtClean="0"/>
              <a:t>For lazy recovery, we vary the threshold of </a:t>
            </a:r>
            <a:endParaRPr lang="en-US" baseline="0" dirty="0" smtClean="0"/>
          </a:p>
          <a:p>
            <a:r>
              <a:rPr lang="en-US" baseline="0" dirty="0" smtClean="0"/>
              <a:t>triggering </a:t>
            </a:r>
            <a:r>
              <a:rPr lang="en-US" baseline="0" dirty="0" smtClean="0"/>
              <a:t>recovery from one to four failed chunks; 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threshold of one implies eager recovery.</a:t>
            </a:r>
          </a:p>
          <a:p>
            <a:r>
              <a:rPr lang="en-US" baseline="0" dirty="0" smtClean="0"/>
              <a:t>The figure shows that these two erasure codes </a:t>
            </a:r>
            <a:endParaRPr lang="en-US" baseline="0" dirty="0" smtClean="0"/>
          </a:p>
          <a:p>
            <a:r>
              <a:rPr lang="en-US" baseline="0" dirty="0" smtClean="0"/>
              <a:t>achieve </a:t>
            </a:r>
            <a:r>
              <a:rPr lang="en-US" baseline="0" dirty="0" smtClean="0"/>
              <a:t>a high reliability under only independent failures, </a:t>
            </a:r>
            <a:endParaRPr lang="en-US" baseline="0" dirty="0" smtClean="0"/>
          </a:p>
          <a:p>
            <a:r>
              <a:rPr lang="en-US" baseline="0" dirty="0" smtClean="0"/>
              <a:t>but </a:t>
            </a:r>
            <a:r>
              <a:rPr lang="en-US" baseline="0" dirty="0" smtClean="0"/>
              <a:t>the reliability degrades under correlated failures </a:t>
            </a:r>
            <a:endParaRPr lang="en-US" baseline="0" dirty="0" smtClean="0"/>
          </a:p>
          <a:p>
            <a:r>
              <a:rPr lang="en-US" baseline="0" dirty="0" smtClean="0"/>
              <a:t>as </a:t>
            </a:r>
            <a:r>
              <a:rPr lang="en-US" baseline="0" dirty="0" smtClean="0"/>
              <a:t>the threshold increases.</a:t>
            </a:r>
          </a:p>
          <a:p>
            <a:r>
              <a:rPr lang="en-US" baseline="0" dirty="0" smtClean="0"/>
              <a:t>Thus, lazy recovery is less suitable than eager recovery </a:t>
            </a:r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tolerating correlated failures in our dataset.</a:t>
            </a:r>
          </a:p>
        </p:txBody>
      </p:sp>
    </p:spTree>
    <p:extLst>
      <p:ext uri="{BB962C8B-B14F-4D97-AF65-F5344CB8AC3E}">
        <p14:creationId xmlns:p14="http://schemas.microsoft.com/office/powerpoint/2010/main" val="75729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Correlated failures </a:t>
            </a:r>
            <a:r>
              <a:rPr lang="en-US" dirty="0" smtClean="0"/>
              <a:t>challenge </a:t>
            </a:r>
            <a:r>
              <a:rPr lang="en-US" dirty="0" smtClean="0"/>
              <a:t>high storage reliability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and complicate </a:t>
            </a:r>
            <a:r>
              <a:rPr lang="en-US" baseline="0" dirty="0" smtClean="0"/>
              <a:t>the design of redundancy protection schemes.</a:t>
            </a:r>
          </a:p>
          <a:p>
            <a:r>
              <a:rPr lang="en-US" baseline="0" dirty="0" smtClean="0"/>
              <a:t>As SSDs become </a:t>
            </a:r>
            <a:r>
              <a:rPr lang="en-US" altLang="zh-CN" baseline="0" dirty="0" smtClean="0"/>
              <a:t>the</a:t>
            </a:r>
            <a:r>
              <a:rPr lang="en-US" baseline="0" dirty="0" smtClean="0"/>
              <a:t> mainstream storage media 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modern data centers, the storage reliability of data centers </a:t>
            </a:r>
            <a:endParaRPr lang="en-US" baseline="0" dirty="0" smtClean="0"/>
          </a:p>
          <a:p>
            <a:r>
              <a:rPr lang="en-US" baseline="0" dirty="0" smtClean="0"/>
              <a:t>critically </a:t>
            </a:r>
            <a:r>
              <a:rPr lang="en-US" baseline="0" dirty="0" smtClean="0"/>
              <a:t>depends on the reliability of SSDs.</a:t>
            </a:r>
          </a:p>
          <a:p>
            <a:r>
              <a:rPr lang="en-US" baseline="0" dirty="0" smtClean="0"/>
              <a:t>However, little is known about the characteristics of </a:t>
            </a:r>
            <a:endParaRPr lang="en-US" baseline="0" dirty="0" smtClean="0"/>
          </a:p>
          <a:p>
            <a:r>
              <a:rPr lang="en-US" baseline="0" dirty="0" smtClean="0"/>
              <a:t>correlated </a:t>
            </a:r>
            <a:r>
              <a:rPr lang="en-US" baseline="0" dirty="0" smtClean="0"/>
              <a:t>failures of SSDs and their implications on </a:t>
            </a:r>
            <a:endParaRPr lang="en-US" baseline="0" dirty="0" smtClean="0"/>
          </a:p>
          <a:p>
            <a:r>
              <a:rPr lang="en-US" baseline="0" dirty="0" smtClean="0"/>
              <a:t>storage </a:t>
            </a:r>
            <a:r>
              <a:rPr lang="en-US" baseline="0" dirty="0" smtClean="0"/>
              <a:t>reliability in production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78482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conclude, we</a:t>
            </a:r>
            <a:r>
              <a:rPr lang="en-US" baseline="0" dirty="0" smtClean="0"/>
              <a:t> report 15 findings on correlated </a:t>
            </a:r>
            <a:endParaRPr lang="en-US" baseline="0" dirty="0" smtClean="0"/>
          </a:p>
          <a:p>
            <a:r>
              <a:rPr lang="en-US" baseline="0" dirty="0" smtClean="0"/>
              <a:t>failures </a:t>
            </a:r>
            <a:r>
              <a:rPr lang="en-US" baseline="0" dirty="0" smtClean="0"/>
              <a:t>of SSDs based on the large-scale dataset at Alibaba.</a:t>
            </a:r>
          </a:p>
          <a:p>
            <a:r>
              <a:rPr lang="en-US" dirty="0" smtClean="0"/>
              <a:t>Our analysis includes spatial</a:t>
            </a:r>
            <a:r>
              <a:rPr lang="en-US" baseline="0" dirty="0" smtClean="0"/>
              <a:t> and temporal </a:t>
            </a:r>
            <a:endParaRPr lang="en-US" baseline="0" dirty="0" smtClean="0"/>
          </a:p>
          <a:p>
            <a:r>
              <a:rPr lang="en-US" baseline="0" dirty="0" smtClean="0"/>
              <a:t>correlations </a:t>
            </a:r>
            <a:r>
              <a:rPr lang="en-US" baseline="0" dirty="0" smtClean="0"/>
              <a:t>of SSD failures and </a:t>
            </a:r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impact of different factors on correlated failures.</a:t>
            </a:r>
          </a:p>
          <a:p>
            <a:r>
              <a:rPr lang="en-US" baseline="0" dirty="0" smtClean="0"/>
              <a:t>We also evaluate the reliability of various redundancy </a:t>
            </a:r>
            <a:endParaRPr lang="en-US" baseline="0" dirty="0" smtClean="0"/>
          </a:p>
          <a:p>
            <a:r>
              <a:rPr lang="en-US" baseline="0" dirty="0" smtClean="0"/>
              <a:t>schemes </a:t>
            </a:r>
            <a:r>
              <a:rPr lang="en-US" baseline="0" dirty="0" smtClean="0"/>
              <a:t>under correlated failures via trace-driven simulation.</a:t>
            </a:r>
          </a:p>
          <a:p>
            <a:r>
              <a:rPr lang="en-US" baseline="0" dirty="0" smtClean="0"/>
              <a:t>Finally, we release our dataset and source code for public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60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smtClean="0"/>
              <a:t>questions and comments.</a:t>
            </a: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18042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baseline="0" dirty="0" smtClean="0"/>
              <a:t>In this work, we present an in-depth data-driven analysis </a:t>
            </a:r>
            <a:endParaRPr lang="en-US" altLang="zh-CN" baseline="0" dirty="0" smtClean="0"/>
          </a:p>
          <a:p>
            <a:pPr marL="0" indent="0">
              <a:buFontTx/>
              <a:buNone/>
            </a:pPr>
            <a:r>
              <a:rPr lang="en-US" altLang="zh-CN" baseline="0" dirty="0" smtClean="0"/>
              <a:t>on </a:t>
            </a:r>
            <a:r>
              <a:rPr lang="en-US" altLang="zh-CN" baseline="0" dirty="0" smtClean="0"/>
              <a:t>correlated failures, from spatial and temporal perspectives, </a:t>
            </a:r>
            <a:endParaRPr lang="en-US" altLang="zh-CN" baseline="0" dirty="0" smtClean="0"/>
          </a:p>
          <a:p>
            <a:pPr marL="0" indent="0">
              <a:buFontTx/>
              <a:buNone/>
            </a:pPr>
            <a:r>
              <a:rPr lang="en-US" altLang="zh-CN" baseline="0" dirty="0" smtClean="0"/>
              <a:t>of </a:t>
            </a:r>
            <a:r>
              <a:rPr lang="en-US" altLang="zh-CN" baseline="0" dirty="0" smtClean="0"/>
              <a:t>SSD-based data centers at Alibaba.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smtClean="0"/>
              <a:t>We provide 15 findings on correlated failures </a:t>
            </a:r>
            <a:endParaRPr lang="en-US" altLang="zh-CN" baseline="0" dirty="0" smtClean="0"/>
          </a:p>
          <a:p>
            <a:pPr marL="0" indent="0">
              <a:buFontTx/>
              <a:buNone/>
            </a:pPr>
            <a:r>
              <a:rPr lang="en-US" altLang="zh-CN" baseline="0" dirty="0" smtClean="0"/>
              <a:t>including </a:t>
            </a:r>
            <a:r>
              <a:rPr lang="en-US" altLang="zh-CN" baseline="0" dirty="0" smtClean="0"/>
              <a:t>intra-node and intra-rack failures. </a:t>
            </a:r>
          </a:p>
          <a:p>
            <a:pPr marL="628650" lvl="1" indent="-171450">
              <a:buFontTx/>
              <a:buChar char="-"/>
            </a:pPr>
            <a:r>
              <a:rPr lang="en-US" altLang="zh-CN" baseline="0" dirty="0" smtClean="0"/>
              <a:t>We analyze the impacting factors of drive characteristics, </a:t>
            </a:r>
            <a:endParaRPr lang="en-US" altLang="zh-CN" baseline="0" dirty="0" smtClean="0"/>
          </a:p>
          <a:p>
            <a:pPr marL="457200" lvl="1" indent="0">
              <a:buFontTx/>
              <a:buNone/>
            </a:pPr>
            <a:r>
              <a:rPr lang="en-US" altLang="zh-CN" baseline="0" dirty="0" smtClean="0"/>
              <a:t>SMART </a:t>
            </a:r>
            <a:r>
              <a:rPr lang="en-US" altLang="zh-CN" baseline="0" dirty="0" smtClean="0"/>
              <a:t>attributes, and applications on correlated failures.</a:t>
            </a:r>
          </a:p>
          <a:p>
            <a:pPr marL="628650" lvl="1" indent="-171450">
              <a:buFontTx/>
              <a:buChar char="-"/>
            </a:pPr>
            <a:r>
              <a:rPr lang="en-US" altLang="zh-CN" baseline="0" dirty="0" smtClean="0"/>
              <a:t>We conduct trace-driven simulation on the storage reliability of </a:t>
            </a:r>
            <a:endParaRPr lang="en-US" altLang="zh-CN" baseline="0" dirty="0" smtClean="0"/>
          </a:p>
          <a:p>
            <a:pPr marL="457200" lvl="1" indent="0">
              <a:buFontTx/>
              <a:buNone/>
            </a:pPr>
            <a:r>
              <a:rPr lang="en-US" altLang="zh-CN" baseline="0" dirty="0" smtClean="0"/>
              <a:t>different </a:t>
            </a:r>
            <a:r>
              <a:rPr lang="en-US" altLang="zh-CN" baseline="0" dirty="0" smtClean="0"/>
              <a:t>redundancy protection schemes under correlated failures.</a:t>
            </a:r>
          </a:p>
          <a:p>
            <a:pPr marL="171450" lvl="0" indent="-171450">
              <a:buFontTx/>
              <a:buChar char="-"/>
            </a:pPr>
            <a:r>
              <a:rPr lang="en-US" altLang="zh-CN" baseline="0" dirty="0" smtClean="0"/>
              <a:t>We release our dataset and source code for public use.</a:t>
            </a:r>
          </a:p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2975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collected</a:t>
            </a:r>
            <a:r>
              <a:rPr lang="en-US" baseline="0" dirty="0" smtClean="0"/>
              <a:t> nearly one million SSDs of 11 drive </a:t>
            </a:r>
            <a:r>
              <a:rPr lang="en-US" baseline="0" dirty="0" smtClean="0"/>
              <a:t>models </a:t>
            </a:r>
          </a:p>
          <a:p>
            <a:r>
              <a:rPr lang="en-US" baseline="0" dirty="0" smtClean="0"/>
              <a:t>from </a:t>
            </a:r>
            <a:r>
              <a:rPr lang="en-US" baseline="0" dirty="0" smtClean="0"/>
              <a:t>3 vendors over a two-year span </a:t>
            </a:r>
            <a:endParaRPr lang="en-US" baseline="0" dirty="0" smtClean="0"/>
          </a:p>
          <a:p>
            <a:r>
              <a:rPr lang="en-US" baseline="0" dirty="0" smtClean="0"/>
              <a:t>in multiple </a:t>
            </a:r>
            <a:r>
              <a:rPr lang="en-US" baseline="0" dirty="0" smtClean="0"/>
              <a:t>SSD-based data centers at Alibaba. </a:t>
            </a:r>
          </a:p>
          <a:p>
            <a:r>
              <a:rPr lang="en-US" baseline="0" dirty="0" smtClean="0"/>
              <a:t>Our dataset includes multiple data types: SMART logs, </a:t>
            </a:r>
            <a:endParaRPr lang="en-US" baseline="0" dirty="0" smtClean="0"/>
          </a:p>
          <a:p>
            <a:r>
              <a:rPr lang="en-US" baseline="0" dirty="0" smtClean="0"/>
              <a:t>trouble </a:t>
            </a:r>
            <a:r>
              <a:rPr lang="en-US" baseline="0" dirty="0" smtClean="0"/>
              <a:t>tickets, locations (e.g., nodes and racks), and applications.</a:t>
            </a:r>
          </a:p>
          <a:p>
            <a:endParaRPr lang="en-US" baseline="0" dirty="0" smtClean="0"/>
          </a:p>
          <a:p>
            <a:r>
              <a:rPr lang="en-US" dirty="0" smtClean="0"/>
              <a:t>Our trouble tickets cover two</a:t>
            </a:r>
            <a:r>
              <a:rPr lang="en-US" baseline="0" dirty="0" smtClean="0"/>
              <a:t> main types of SSD failures: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Whole drive failures, in which an SSD either cannot be </a:t>
            </a:r>
            <a:r>
              <a:rPr lang="en-US" baseline="0" dirty="0" smtClean="0"/>
              <a:t>accessed 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or </a:t>
            </a:r>
            <a:r>
              <a:rPr lang="en-US" baseline="0" dirty="0" smtClean="0"/>
              <a:t>loses all data that is unrecoverable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Partial drive failure, in which part of the data in an SSD either 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cannot </a:t>
            </a:r>
            <a:r>
              <a:rPr lang="en-US" baseline="0" dirty="0" smtClean="0"/>
              <a:t>be accessed and is unrecoverable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aseline="0" dirty="0" smtClean="0"/>
              <a:t>study the correlated failures from the following dimensions: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Spatial and temporal properties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We study how SSD failures manifest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within </a:t>
            </a:r>
            <a:r>
              <a:rPr lang="en-US" baseline="0" dirty="0" smtClean="0"/>
              <a:t>a node or a rack by considering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intra-node </a:t>
            </a:r>
            <a:r>
              <a:rPr lang="en-US" baseline="0" dirty="0" smtClean="0"/>
              <a:t>and intra-rack failures to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refer </a:t>
            </a:r>
            <a:r>
              <a:rPr lang="en-US" baseline="0" dirty="0" smtClean="0"/>
              <a:t>to the failures co-occurring within a node (rack), respectively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We set a default threshold of intra-node and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intra-rack </a:t>
            </a:r>
            <a:r>
              <a:rPr lang="en-US" baseline="0" dirty="0" smtClean="0"/>
              <a:t>failure time interval as 30 minutes.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We define the intra-node (intra-rack) failure group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as </a:t>
            </a:r>
            <a:r>
              <a:rPr lang="en-US" baseline="0" dirty="0" smtClean="0"/>
              <a:t>a sequence of intra-node (intra-rack) failures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Correlation properties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We use the SRCC to measure the correlations </a:t>
            </a:r>
            <a:endParaRPr lang="en-US" baseline="0" dirty="0" smtClean="0"/>
          </a:p>
          <a:p>
            <a:pPr marL="457200" lvl="1" indent="0">
              <a:buFont typeface="Arial" charset="0"/>
              <a:buNone/>
            </a:pPr>
            <a:r>
              <a:rPr lang="en-US" baseline="0" dirty="0" smtClean="0"/>
              <a:t>between </a:t>
            </a:r>
            <a:r>
              <a:rPr lang="en-US" baseline="0" dirty="0" smtClean="0"/>
              <a:t>correlated failures and SMART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examine</a:t>
            </a:r>
            <a:r>
              <a:rPr lang="en-US" baseline="0" dirty="0" smtClean="0"/>
              <a:t> the severity of correlated failures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find that a non-negligible fraction of SSD failures </a:t>
            </a:r>
            <a:endParaRPr lang="en-US" baseline="0" dirty="0" smtClean="0"/>
          </a:p>
          <a:p>
            <a:r>
              <a:rPr lang="en-US" baseline="0" dirty="0" smtClean="0"/>
              <a:t>belong </a:t>
            </a:r>
            <a:r>
              <a:rPr lang="en-US" baseline="0" dirty="0" smtClean="0"/>
              <a:t>to intra-node and intra-rack failures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Also</a:t>
            </a:r>
            <a:r>
              <a:rPr lang="en-US" baseline="0" dirty="0" smtClean="0"/>
              <a:t>, the intra-node (intra-rack) failure group size 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can </a:t>
            </a:r>
            <a:r>
              <a:rPr lang="en-US" baseline="0" dirty="0" smtClean="0"/>
              <a:t>exceed the tolerable limit of some redundancy protection schemes.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160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the left figures, we find that the likelihood </a:t>
            </a:r>
            <a:endParaRPr lang="en-US" baseline="0" dirty="0" smtClean="0"/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having an additional intra-node (intra-rack) failure 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an intra-node (intra-rack) failure group</a:t>
            </a:r>
          </a:p>
          <a:p>
            <a:r>
              <a:rPr lang="en-US" baseline="0" dirty="0" smtClean="0"/>
              <a:t>depends on the already existing intra-node (intra-rack) failures.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next examine how the percentages of intra-node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intra-rack failures are affected by various thresholds </a:t>
            </a:r>
            <a:endParaRPr lang="en-US" baseline="0" dirty="0" smtClean="0"/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intra-node and intra-rack failure time intervals.</a:t>
            </a:r>
          </a:p>
          <a:p>
            <a:r>
              <a:rPr lang="en-US" baseline="0" dirty="0" smtClean="0"/>
              <a:t>We observe from the right figure that a non-negligible fraction </a:t>
            </a:r>
            <a:endParaRPr lang="en-US" baseline="0" dirty="0" smtClean="0"/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intra-node and intra-rack failures occur </a:t>
            </a:r>
            <a:endParaRPr lang="en-US" baseline="0" dirty="0" smtClean="0"/>
          </a:p>
          <a:p>
            <a:r>
              <a:rPr lang="en-US" baseline="0" dirty="0" smtClean="0"/>
              <a:t>within </a:t>
            </a:r>
            <a:r>
              <a:rPr lang="en-US" baseline="0" dirty="0" smtClean="0"/>
              <a:t>a short period of time, </a:t>
            </a:r>
            <a:r>
              <a:rPr lang="en-US" baseline="0" dirty="0" smtClean="0"/>
              <a:t>even </a:t>
            </a:r>
            <a:r>
              <a:rPr lang="en-US" baseline="0" dirty="0" smtClean="0"/>
              <a:t>within one minute.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0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analyze the impact of drive models on correlated failures. </a:t>
            </a:r>
          </a:p>
          <a:p>
            <a:r>
              <a:rPr lang="en-US" altLang="zh-CN" baseline="0" dirty="0" smtClean="0"/>
              <a:t>The left figures show that the relative percentages </a:t>
            </a:r>
            <a:endParaRPr lang="en-US" altLang="zh-CN" baseline="0" dirty="0" smtClean="0"/>
          </a:p>
          <a:p>
            <a:r>
              <a:rPr lang="en-US" altLang="zh-CN" baseline="0" dirty="0" smtClean="0"/>
              <a:t>of </a:t>
            </a:r>
            <a:r>
              <a:rPr lang="en-US" altLang="zh-CN" baseline="0" dirty="0" smtClean="0"/>
              <a:t>intra-node (intra-rack) failures vary across drive models.</a:t>
            </a:r>
          </a:p>
          <a:p>
            <a:endParaRPr lang="en-US" altLang="zh-CN" baseline="0" dirty="0" smtClean="0"/>
          </a:p>
          <a:p>
            <a:r>
              <a:rPr lang="en-US" baseline="0" dirty="0" smtClean="0"/>
              <a:t>We also examine the average number of SSDs </a:t>
            </a:r>
            <a:endParaRPr lang="en-US" baseline="0" dirty="0" smtClean="0"/>
          </a:p>
          <a:p>
            <a:r>
              <a:rPr lang="en-US" baseline="0" dirty="0" smtClean="0"/>
              <a:t>per </a:t>
            </a:r>
            <a:r>
              <a:rPr lang="en-US" baseline="0" dirty="0" smtClean="0"/>
              <a:t>node or rack for different drive models.</a:t>
            </a:r>
          </a:p>
          <a:p>
            <a:r>
              <a:rPr lang="en-US" baseline="0" dirty="0" smtClean="0"/>
              <a:t>In general, putting too many SSDs from the same drive model 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the same nodes (racks) leads to a high percentage of intra-node (intra-rack) failures.</a:t>
            </a:r>
          </a:p>
          <a:p>
            <a:r>
              <a:rPr lang="en-US" baseline="0" dirty="0" smtClean="0"/>
              <a:t>However, we also find that the AFR and </a:t>
            </a:r>
            <a:endParaRPr lang="en-US" baseline="0" dirty="0" smtClean="0"/>
          </a:p>
          <a:p>
            <a:r>
              <a:rPr lang="en-US" baseline="0" dirty="0" smtClean="0"/>
              <a:t>environmental </a:t>
            </a:r>
            <a:r>
              <a:rPr lang="en-US" baseline="0" dirty="0" smtClean="0"/>
              <a:t>factors (e.g., temperature) </a:t>
            </a:r>
            <a:r>
              <a:rPr lang="en-US" baseline="0" dirty="0" smtClean="0"/>
              <a:t>affect</a:t>
            </a:r>
          </a:p>
          <a:p>
            <a:r>
              <a:rPr lang="en-US" baseline="0" dirty="0" smtClean="0"/>
              <a:t> </a:t>
            </a:r>
            <a:r>
              <a:rPr lang="en-US" baseline="0" dirty="0" smtClean="0"/>
              <a:t>the relative percentages of intra-node and intra-rack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9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vary the thresholds</a:t>
            </a:r>
            <a:r>
              <a:rPr lang="en-US" baseline="0" dirty="0" smtClean="0"/>
              <a:t> of the intra-node and </a:t>
            </a:r>
            <a:endParaRPr lang="en-US" baseline="0" dirty="0" smtClean="0"/>
          </a:p>
          <a:p>
            <a:r>
              <a:rPr lang="en-US" baseline="0" dirty="0" smtClean="0"/>
              <a:t>intra-rack </a:t>
            </a:r>
            <a:r>
              <a:rPr lang="en-US" baseline="0" dirty="0" smtClean="0"/>
              <a:t>failure time interval, broken down by the drive models.</a:t>
            </a:r>
          </a:p>
          <a:p>
            <a:r>
              <a:rPr lang="en-US" baseline="0" dirty="0" smtClean="0"/>
              <a:t>The figure shows that the intra-node and intra-rack failures </a:t>
            </a:r>
            <a:endParaRPr lang="en-US" baseline="0" dirty="0" smtClean="0"/>
          </a:p>
          <a:p>
            <a:r>
              <a:rPr lang="en-US" baseline="0" dirty="0" smtClean="0"/>
              <a:t>with </a:t>
            </a:r>
            <a:r>
              <a:rPr lang="en-US" baseline="0" dirty="0" smtClean="0"/>
              <a:t>a short failure time interval account for </a:t>
            </a:r>
            <a:endParaRPr lang="en-US" baseline="0" dirty="0" smtClean="0"/>
          </a:p>
          <a:p>
            <a:r>
              <a:rPr lang="en-US" baseline="0" dirty="0" smtClean="0"/>
              <a:t>non-negligible </a:t>
            </a:r>
            <a:r>
              <a:rPr lang="en-US" baseline="0" dirty="0" smtClean="0"/>
              <a:t>percentages for most drive models.</a:t>
            </a:r>
          </a:p>
        </p:txBody>
      </p:sp>
    </p:spTree>
    <p:extLst>
      <p:ext uri="{BB962C8B-B14F-4D97-AF65-F5344CB8AC3E}">
        <p14:creationId xmlns:p14="http://schemas.microsoft.com/office/powerpoint/2010/main" val="196734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altLang="zh-CN" dirty="0" smtClean="0"/>
              <a:t>An In-Depth Study of Correlated Failures in Production SSD-Based Data Centers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86200"/>
            <a:ext cx="11376237" cy="2209800"/>
          </a:xfrm>
        </p:spPr>
        <p:txBody>
          <a:bodyPr/>
          <a:lstStyle/>
          <a:p>
            <a:r>
              <a:rPr lang="en-US" altLang="zh-CN" sz="2400" b="1" dirty="0" err="1"/>
              <a:t>Shujie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Han</a:t>
            </a:r>
            <a:r>
              <a:rPr lang="en-US" altLang="zh-CN" sz="2400" b="1" baseline="30000" dirty="0"/>
              <a:t>1</a:t>
            </a:r>
            <a:r>
              <a:rPr lang="en-US" sz="2400" dirty="0"/>
              <a:t>, Patrick P. C. Lee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</a:t>
            </a:r>
            <a:r>
              <a:rPr lang="zh-CN" altLang="en-US" sz="2400"/>
              <a:t> </a:t>
            </a:r>
            <a:r>
              <a:rPr lang="en-US" altLang="zh-CN" sz="2400" smtClean="0"/>
              <a:t>Fan </a:t>
            </a:r>
            <a:r>
              <a:rPr lang="en-US" altLang="zh-CN" sz="2400" dirty="0" smtClean="0"/>
              <a:t>Xu</a:t>
            </a:r>
            <a:r>
              <a:rPr lang="en-US" altLang="zh-CN" sz="2400" baseline="30000" dirty="0" smtClean="0"/>
              <a:t>2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Yi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Liu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Cheng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He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Jiongzhou</a:t>
            </a:r>
            <a:r>
              <a:rPr lang="en-US" altLang="zh-CN" sz="2400" dirty="0" smtClean="0"/>
              <a:t> Liu</a:t>
            </a:r>
            <a:r>
              <a:rPr lang="en-US" altLang="zh-CN" sz="2400" baseline="30000" dirty="0" smtClean="0"/>
              <a:t>2</a:t>
            </a:r>
            <a:endParaRPr lang="en-US" sz="2400" baseline="30000" dirty="0"/>
          </a:p>
          <a:p>
            <a:r>
              <a:rPr lang="en-US" altLang="zh-CN" sz="2400" baseline="30000" dirty="0"/>
              <a:t>1</a:t>
            </a:r>
            <a:r>
              <a:rPr lang="en-US" sz="2400" dirty="0"/>
              <a:t>The Chinese University of Hong Kong</a:t>
            </a:r>
          </a:p>
          <a:p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Alibaba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Group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594"/>
    </mc:Choice>
    <mc:Fallback xmlns="">
      <p:transition advTm="155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Lithography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6</a:t>
            </a:r>
            <a:r>
              <a:rPr lang="en-US" dirty="0" smtClean="0"/>
              <a:t>: MLC SSDs with higher densities generally have lower relative percentages of intra-node and intra-rack failures</a:t>
            </a:r>
          </a:p>
          <a:p>
            <a:pPr lvl="1"/>
            <a:r>
              <a:rPr lang="en-US" dirty="0" smtClean="0"/>
              <a:t>For MLC SSDs, a smaller lithography implies a higher density</a:t>
            </a:r>
          </a:p>
          <a:p>
            <a:pPr lvl="1"/>
            <a:r>
              <a:rPr lang="en-US" dirty="0" smtClean="0"/>
              <a:t>3D-TLC SSDs have higher densities than those of MLC SSDs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7" y="3786983"/>
            <a:ext cx="55499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23" y="3532983"/>
            <a:ext cx="5499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1"/>
    </mc:Choice>
    <mc:Fallback xmlns="">
      <p:transition spd="slow" advTm="3317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7</a:t>
            </a:r>
            <a:r>
              <a:rPr lang="en-US" dirty="0" smtClean="0"/>
              <a:t>: Relative percentages of intra-node and intra-rack failures increase with age</a:t>
            </a:r>
          </a:p>
          <a:p>
            <a:pPr lvl="1"/>
            <a:r>
              <a:rPr lang="en-US" dirty="0" smtClean="0"/>
              <a:t>Intra-node and intra-rack failures at an older age are more likely to occur within a short time due to the increasing rated life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3786983"/>
            <a:ext cx="55372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31" y="3609183"/>
            <a:ext cx="551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0"/>
    </mc:Choice>
    <mc:Fallback xmlns="">
      <p:transition spd="slow" advTm="308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of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8</a:t>
            </a:r>
            <a:r>
              <a:rPr lang="en-US" dirty="0" smtClean="0"/>
              <a:t>: Relative percentages of intra-node and intra-rack failures vary significantly across the capacity</a:t>
            </a:r>
          </a:p>
          <a:p>
            <a:pPr lvl="1"/>
            <a:r>
              <a:rPr lang="en-US" dirty="0" smtClean="0"/>
              <a:t>No clear trend between relative percentages of intra-node (or intra-rack) failures for different thresholds of failure time intervals and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5" y="3814765"/>
            <a:ext cx="54991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922" y="3611565"/>
            <a:ext cx="549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2"/>
    </mc:Choice>
    <mc:Fallback xmlns="">
      <p:transition spd="slow" advTm="288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SMART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Finding 9</a:t>
            </a:r>
            <a:r>
              <a:rPr lang="en-US" altLang="zh-CN" dirty="0" smtClean="0"/>
              <a:t>: SMART attributes have limited correlations with intra-node and intra-rack failures</a:t>
            </a:r>
          </a:p>
          <a:p>
            <a:pPr lvl="1"/>
            <a:r>
              <a:rPr lang="en-US" dirty="0" smtClean="0"/>
              <a:t>The highest SRCC values (from S187) are only 0.23 for both intra-node and intra-rack failures</a:t>
            </a:r>
          </a:p>
          <a:p>
            <a:pPr lvl="1"/>
            <a:r>
              <a:rPr lang="en-US" dirty="0" smtClean="0"/>
              <a:t>SMART attributes are not good indicators for detecting the existence of intra-node and intra-rack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12" y="3789040"/>
            <a:ext cx="5283200" cy="264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852" y="401958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Intra-node and intra-rack failures have no significant difference of absolute values of SRCC for each SMART attribute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2"/>
    </mc:Choice>
    <mc:Fallback xmlns="">
      <p:transition spd="slow" advTm="440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Finding 10</a:t>
            </a:r>
            <a:r>
              <a:rPr lang="en-US" altLang="zh-CN" dirty="0" smtClean="0"/>
              <a:t>: Write-dominant workloads lead to more SSD failures overall, but are not the only factors on AFRs</a:t>
            </a:r>
          </a:p>
          <a:p>
            <a:pPr lvl="1"/>
            <a:r>
              <a:rPr lang="en-US" dirty="0" smtClean="0"/>
              <a:t>Other factors, such as drive models, can affect AFRs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36" y="3140968"/>
            <a:ext cx="676477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5"/>
    </mc:Choice>
    <mc:Fallback xmlns="">
      <p:transition spd="slow" advTm="275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Finding 11</a:t>
            </a:r>
            <a:r>
              <a:rPr lang="en-US" altLang="zh-CN" dirty="0" smtClean="0"/>
              <a:t>: Applications with more SSDs per node (rack) and write-dominant workloads tend to have a high percentage of intra-node (intra-rack)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3212976"/>
            <a:ext cx="55372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59" y="3391520"/>
            <a:ext cx="5611678" cy="21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4"/>
    </mc:Choice>
    <mc:Fallback xmlns="">
      <p:transition spd="slow" advTm="193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12</a:t>
            </a:r>
            <a:r>
              <a:rPr lang="en-US" dirty="0" smtClean="0"/>
              <a:t>: For the applications, intra-node and intra-rack failures at an older age and with more write-dominant workloads tend to occur in a short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44" y="2996952"/>
            <a:ext cx="6494935" cy="29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3"/>
    </mc:Choice>
    <mc:Fallback xmlns="">
      <p:transition spd="slow" advTm="3597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Redundancy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Redundancy schemes</a:t>
            </a:r>
          </a:p>
          <a:p>
            <a:pPr lvl="1"/>
            <a:r>
              <a:rPr lang="en-US" i="1" dirty="0" smtClean="0"/>
              <a:t>r-way replication</a:t>
            </a:r>
            <a:r>
              <a:rPr lang="en-US" dirty="0" smtClean="0"/>
              <a:t> (Rep(r)): Rep(2) and Rep(3)</a:t>
            </a:r>
          </a:p>
          <a:p>
            <a:pPr lvl="1"/>
            <a:r>
              <a:rPr lang="en-US" i="1" dirty="0" smtClean="0"/>
              <a:t>Reed-Solomon coding</a:t>
            </a:r>
            <a:r>
              <a:rPr lang="en-US" dirty="0" smtClean="0"/>
              <a:t> (RS(</a:t>
            </a:r>
            <a:r>
              <a:rPr lang="en-US" i="1" dirty="0" smtClean="0"/>
              <a:t>k, m</a:t>
            </a:r>
            <a:r>
              <a:rPr lang="en-US" dirty="0" smtClean="0"/>
              <a:t>)): RS(6,3), RS(10,4), and RS(12,4)</a:t>
            </a:r>
          </a:p>
          <a:p>
            <a:pPr lvl="1"/>
            <a:r>
              <a:rPr lang="en-US" i="1" dirty="0" smtClean="0"/>
              <a:t>Local Reconstruction Coding</a:t>
            </a:r>
            <a:r>
              <a:rPr lang="en-US" dirty="0"/>
              <a:t> </a:t>
            </a:r>
            <a:r>
              <a:rPr lang="en-US" dirty="0" smtClean="0"/>
              <a:t>(LRC(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)): LRC(12,2,2)</a:t>
            </a:r>
          </a:p>
          <a:p>
            <a:pPr lvl="1"/>
            <a:r>
              <a:rPr lang="en-US" dirty="0" smtClean="0"/>
              <a:t>Eager recovery vs. lazy recovery</a:t>
            </a:r>
          </a:p>
          <a:p>
            <a:r>
              <a:rPr lang="en-US" dirty="0" smtClean="0"/>
              <a:t>Simulator</a:t>
            </a:r>
          </a:p>
          <a:p>
            <a:pPr lvl="1"/>
            <a:r>
              <a:rPr lang="en-US" dirty="0" smtClean="0"/>
              <a:t>Extend C++ discrete-event simulator </a:t>
            </a:r>
            <a:r>
              <a:rPr lang="en-US" dirty="0" err="1" smtClean="0"/>
              <a:t>SimEDC</a:t>
            </a:r>
            <a:r>
              <a:rPr lang="en-US" sz="1800" dirty="0" smtClean="0">
                <a:solidFill>
                  <a:srgbClr val="C00000"/>
                </a:solidFill>
              </a:rPr>
              <a:t>[TPDS’19 Zhang]</a:t>
            </a:r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Probability of data loss (PDL)</a:t>
            </a:r>
          </a:p>
          <a:p>
            <a:pPr lvl="1"/>
            <a:r>
              <a:rPr lang="en-US" dirty="0" smtClean="0"/>
              <a:t>Normalized magnitude of data loss (NOMDL)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1"/>
    </mc:Choice>
    <mc:Fallback xmlns="">
      <p:transition spd="slow" advTm="9298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13</a:t>
            </a:r>
            <a:r>
              <a:rPr lang="en-US" dirty="0" smtClean="0"/>
              <a:t>: Erasure coding shows higher reliability than replication based on failure patterns in our dataset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Finding 14</a:t>
            </a:r>
            <a:r>
              <a:rPr lang="en-US" dirty="0" smtClean="0"/>
              <a:t>: Redundancy schemes that are sufficient for tolerating independent failures may be insufficient for correlated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3916365"/>
            <a:ext cx="54737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04" y="3700465"/>
            <a:ext cx="5549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82"/>
    </mc:Choice>
    <mc:Fallback xmlns="">
      <p:transition spd="slow" advTm="7168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15</a:t>
            </a:r>
            <a:r>
              <a:rPr lang="en-US" dirty="0" smtClean="0"/>
              <a:t>: Lazy recovery is less suitable than eager recovery for tolerating correlated failures in our dataset</a:t>
            </a:r>
          </a:p>
          <a:p>
            <a:pPr lvl="1"/>
            <a:r>
              <a:rPr lang="en-US" dirty="0" smtClean="0"/>
              <a:t>Eager recovery: a threshold of one</a:t>
            </a:r>
          </a:p>
          <a:p>
            <a:pPr lvl="1"/>
            <a:r>
              <a:rPr lang="en-US" dirty="0" smtClean="0"/>
              <a:t>High reliability under only independent failures</a:t>
            </a:r>
          </a:p>
          <a:p>
            <a:pPr lvl="1"/>
            <a:r>
              <a:rPr lang="en-US" dirty="0" smtClean="0"/>
              <a:t>Degrading reliability under correlated failures as the threshold increases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82" y="3684612"/>
            <a:ext cx="5805260" cy="26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24"/>
    </mc:Choice>
    <mc:Fallback xmlns="">
      <p:transition spd="slow" advTm="361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Correlated failures </a:t>
            </a:r>
          </a:p>
          <a:p>
            <a:pPr lvl="1"/>
            <a:r>
              <a:rPr lang="en-US" dirty="0" smtClean="0"/>
              <a:t>Challenge high storage reliability</a:t>
            </a:r>
          </a:p>
          <a:p>
            <a:pPr lvl="1"/>
            <a:r>
              <a:rPr lang="en-US" dirty="0" smtClean="0"/>
              <a:t>Complicate design of redundancy protection schemes</a:t>
            </a:r>
          </a:p>
          <a:p>
            <a:r>
              <a:rPr lang="en-US" dirty="0" smtClean="0"/>
              <a:t>Solid-state drives (SSDs) become the mainstream storage media in modern data centers</a:t>
            </a:r>
          </a:p>
          <a:p>
            <a:r>
              <a:rPr lang="en-US" i="1" dirty="0" smtClean="0"/>
              <a:t>What are the characteristics of correlated failures of SSDs?</a:t>
            </a:r>
          </a:p>
          <a:p>
            <a:r>
              <a:rPr lang="en-US" i="1" dirty="0" smtClean="0"/>
              <a:t>What are implications of correlated failures of SSDs on storage reliability in production environments?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7"/>
    </mc:Choice>
    <mc:Fallback xmlns="">
      <p:transition spd="slow" advTm="3467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report 15 findings on correlated failures of SSDs based on large-scale dataset at Alibaba</a:t>
            </a:r>
          </a:p>
          <a:p>
            <a:pPr lvl="1"/>
            <a:r>
              <a:rPr lang="en-US" dirty="0" smtClean="0"/>
              <a:t>Spatial and temporal correlations of SSD failures</a:t>
            </a:r>
          </a:p>
          <a:p>
            <a:pPr lvl="1"/>
            <a:r>
              <a:rPr lang="en-US" dirty="0" smtClean="0"/>
              <a:t>Impact of different factors on correlated failures</a:t>
            </a:r>
          </a:p>
          <a:p>
            <a:pPr lvl="1"/>
            <a:r>
              <a:rPr lang="en-US" dirty="0" smtClean="0"/>
              <a:t>Trace-driven simulation on reliability of various redundancy schemes under correlated failures</a:t>
            </a:r>
          </a:p>
          <a:p>
            <a:r>
              <a:rPr lang="en-US" dirty="0" smtClean="0"/>
              <a:t>Dataset and source code:</a:t>
            </a:r>
          </a:p>
          <a:p>
            <a:pPr lvl="1" latinLnBrk="1"/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 smtClean="0">
                <a:solidFill>
                  <a:srgbClr val="FF0000"/>
                </a:solidFill>
              </a:rPr>
              <a:t>github.com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alibaba-edu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dcbrain</a:t>
            </a:r>
            <a:r>
              <a:rPr lang="en-US" b="1" dirty="0" smtClean="0">
                <a:solidFill>
                  <a:srgbClr val="FF0000"/>
                </a:solidFill>
              </a:rPr>
              <a:t>/tree/master/</a:t>
            </a:r>
            <a:r>
              <a:rPr lang="en-US" b="1" dirty="0" err="1" smtClean="0">
                <a:solidFill>
                  <a:srgbClr val="FF0000"/>
                </a:solidFill>
              </a:rPr>
              <a:t>ssd_open_data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http://</a:t>
            </a:r>
            <a:r>
              <a:rPr lang="en-US" b="1" dirty="0" err="1" smtClean="0">
                <a:solidFill>
                  <a:srgbClr val="FF0000"/>
                </a:solidFill>
              </a:rPr>
              <a:t>adslab.cse.cuhk.edu.hk</a:t>
            </a:r>
            <a:r>
              <a:rPr lang="en-US" b="1" dirty="0" smtClean="0">
                <a:solidFill>
                  <a:srgbClr val="FF0000"/>
                </a:solidFill>
              </a:rPr>
              <a:t>/software/</a:t>
            </a:r>
            <a:r>
              <a:rPr lang="en-US" b="1" dirty="0" err="1" smtClean="0">
                <a:solidFill>
                  <a:srgbClr val="FF0000"/>
                </a:solidFill>
              </a:rPr>
              <a:t>ssdanalysis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4"/>
    </mc:Choice>
    <mc:Fallback xmlns="">
      <p:transition spd="slow" advTm="300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857500"/>
            <a:ext cx="10969943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 </a:t>
            </a:r>
            <a:r>
              <a:rPr lang="en-US" altLang="zh-CN" dirty="0"/>
              <a:t>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9"/>
    </mc:Choice>
    <mc:Fallback xmlns="">
      <p:transition spd="slow" advTm="40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86940"/>
            <a:ext cx="10969943" cy="4678364"/>
          </a:xfrm>
        </p:spPr>
        <p:txBody>
          <a:bodyPr/>
          <a:lstStyle/>
          <a:p>
            <a:r>
              <a:rPr lang="en-US" dirty="0" smtClean="0"/>
              <a:t>An in-depth data-driven analysis on correlated failures of SSDs from spatial and temporal perspectives</a:t>
            </a:r>
            <a:endParaRPr lang="en-US" dirty="0"/>
          </a:p>
          <a:p>
            <a:r>
              <a:rPr lang="en-US" dirty="0" smtClean="0"/>
              <a:t>We provide 15 findings on correlated failures</a:t>
            </a:r>
          </a:p>
          <a:p>
            <a:pPr lvl="1"/>
            <a:r>
              <a:rPr lang="en-US" i="1" dirty="0" smtClean="0"/>
              <a:t>Intra-node</a:t>
            </a:r>
            <a:r>
              <a:rPr lang="en-US" dirty="0" smtClean="0"/>
              <a:t> and </a:t>
            </a:r>
            <a:r>
              <a:rPr lang="en-US" i="1" dirty="0" smtClean="0"/>
              <a:t>intra-rack failures</a:t>
            </a:r>
          </a:p>
          <a:p>
            <a:pPr lvl="1"/>
            <a:r>
              <a:rPr lang="en-US" dirty="0" smtClean="0"/>
              <a:t>Impact of drive characteristics, SMART attributes, and applications</a:t>
            </a:r>
          </a:p>
          <a:p>
            <a:pPr lvl="1"/>
            <a:r>
              <a:rPr lang="en-US" dirty="0" smtClean="0"/>
              <a:t>Trace-driven simulation on reliability of redundancy schemes under correlated failures</a:t>
            </a:r>
          </a:p>
          <a:p>
            <a:r>
              <a:rPr lang="en-US" dirty="0" smtClean="0"/>
              <a:t>We release our dataset and source code for public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9"/>
    </mc:Choice>
    <mc:Fallback xmlns="">
      <p:transition spd="slow" advTm="479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nearly 1 million SSDs of 11 drive models from 3 vendors</a:t>
            </a:r>
            <a:r>
              <a:rPr lang="zh-CN" altLang="en-US" dirty="0"/>
              <a:t> </a:t>
            </a:r>
            <a:r>
              <a:rPr lang="en-US" altLang="zh-CN" dirty="0"/>
              <a:t>over two-year span (Jan. 2018 </a:t>
            </a:r>
            <a:r>
              <a:rPr lang="mr-IN" altLang="zh-CN" dirty="0"/>
              <a:t>–</a:t>
            </a:r>
            <a:r>
              <a:rPr lang="en-US" altLang="zh-CN" dirty="0"/>
              <a:t> Dec. 2019) at </a:t>
            </a:r>
            <a:r>
              <a:rPr lang="en-US" altLang="zh-CN" dirty="0" smtClean="0"/>
              <a:t>Alibaba</a:t>
            </a:r>
          </a:p>
          <a:p>
            <a:r>
              <a:rPr lang="en-US" altLang="zh-CN" dirty="0" smtClean="0"/>
              <a:t>Data types: SMART logs, trouble tickets, locations (e.g., nodes and racks), and applications</a:t>
            </a:r>
          </a:p>
          <a:p>
            <a:r>
              <a:rPr lang="en-US" dirty="0"/>
              <a:t>Two main types of SSD failures in trouble tickets:</a:t>
            </a:r>
          </a:p>
          <a:p>
            <a:pPr lvl="1"/>
            <a:r>
              <a:rPr lang="en-US" i="1" dirty="0"/>
              <a:t>Whole drive </a:t>
            </a:r>
            <a:r>
              <a:rPr lang="en-US" i="1" dirty="0" smtClean="0"/>
              <a:t>failures: </a:t>
            </a:r>
            <a:r>
              <a:rPr lang="en-US" dirty="0"/>
              <a:t>an SSD either cannot be accessed or loses all data that is unrecoverable</a:t>
            </a:r>
          </a:p>
          <a:p>
            <a:pPr lvl="1"/>
            <a:r>
              <a:rPr lang="en-US" i="1" dirty="0"/>
              <a:t>Partial drive failure:</a:t>
            </a:r>
            <a:r>
              <a:rPr lang="en-US" dirty="0"/>
              <a:t> part of the data in an SSD either cannot be accessed and is unrecoverable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5"/>
    </mc:Choice>
    <mc:Fallback xmlns="">
      <p:transition spd="slow" advTm="522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and temporal properties</a:t>
            </a:r>
          </a:p>
          <a:p>
            <a:pPr lvl="1"/>
            <a:r>
              <a:rPr lang="en-US" i="1" dirty="0" smtClean="0"/>
              <a:t>Intra-node (intra-rack) failures</a:t>
            </a:r>
            <a:r>
              <a:rPr lang="en-US" dirty="0" smtClean="0"/>
              <a:t>: failures co-occurring within a node (rack)</a:t>
            </a:r>
          </a:p>
          <a:p>
            <a:pPr lvl="1"/>
            <a:r>
              <a:rPr lang="en-US" i="1" dirty="0" smtClean="0"/>
              <a:t>Intra-node (intra-rack) failure time interval</a:t>
            </a:r>
            <a:r>
              <a:rPr lang="en-US" dirty="0" smtClean="0"/>
              <a:t>: 30 minutes by default</a:t>
            </a:r>
          </a:p>
          <a:p>
            <a:pPr lvl="1"/>
            <a:r>
              <a:rPr lang="en-US" i="1" dirty="0" smtClean="0"/>
              <a:t>Intra-node (intra-rack) failure group</a:t>
            </a:r>
            <a:r>
              <a:rPr lang="en-US" dirty="0" smtClean="0"/>
              <a:t>: a sequence of intra-node (intra-rack) failures</a:t>
            </a:r>
            <a:endParaRPr lang="en-US" i="1" dirty="0" smtClean="0"/>
          </a:p>
          <a:p>
            <a:r>
              <a:rPr lang="en-US" dirty="0" smtClean="0"/>
              <a:t>Correlation properties</a:t>
            </a:r>
          </a:p>
          <a:p>
            <a:pPr lvl="1"/>
            <a:r>
              <a:rPr lang="en-US" dirty="0" smtClean="0"/>
              <a:t>Spearman’s Rank Correlation Coefficient (SRCC)</a:t>
            </a:r>
          </a:p>
          <a:p>
            <a:pPr lvl="1"/>
            <a:r>
              <a:rPr lang="en-US" dirty="0" smtClean="0"/>
              <a:t>Measure correlations between correlated failures and SMART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24"/>
    </mc:Choice>
    <mc:Fallback xmlns="">
      <p:transition spd="slow" advTm="449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Among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3" t="1833"/>
          <a:stretch/>
        </p:blipFill>
        <p:spPr>
          <a:xfrm>
            <a:off x="2989131" y="3706183"/>
            <a:ext cx="6210562" cy="241678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1</a:t>
            </a:r>
            <a:r>
              <a:rPr lang="en-US" dirty="0"/>
              <a:t>: A non-negligible fraction of SSD failures belong to intra-node and intra-rack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12.9% (18.3%) of failures are intra-node (intra-rack) failures</a:t>
            </a:r>
          </a:p>
          <a:p>
            <a:pPr lvl="1"/>
            <a:r>
              <a:rPr lang="en-US" dirty="0" smtClean="0"/>
              <a:t>Intra-node (intra-rack) failure group size can exceed the tolerable limit of some redundancy protection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5"/>
    </mc:Choice>
    <mc:Fallback xmlns="">
      <p:transition spd="slow" advTm="220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Among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2</a:t>
            </a:r>
            <a:r>
              <a:rPr lang="en-US" dirty="0"/>
              <a:t>: </a:t>
            </a:r>
            <a:r>
              <a:rPr lang="en-US" dirty="0" smtClean="0"/>
              <a:t>Likelihood of </a:t>
            </a:r>
            <a:r>
              <a:rPr lang="en-US" dirty="0"/>
              <a:t>having an additional </a:t>
            </a:r>
            <a:r>
              <a:rPr lang="en-US" dirty="0" smtClean="0"/>
              <a:t>intra-node (intra-rack) failure </a:t>
            </a:r>
            <a:r>
              <a:rPr lang="en-US" dirty="0"/>
              <a:t>depends on existing </a:t>
            </a:r>
            <a:r>
              <a:rPr lang="en-US" dirty="0" smtClean="0"/>
              <a:t>intra-node (intra-rack) failures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Finding 3</a:t>
            </a:r>
            <a:r>
              <a:rPr lang="en-US" dirty="0" smtClean="0"/>
              <a:t>: A non-negligible fraction of intra-node and intra-rack failures occur within a short period of time, even within one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27" y="3799063"/>
            <a:ext cx="4309892" cy="222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36" y="3799063"/>
            <a:ext cx="5397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1"/>
    </mc:Choice>
    <mc:Fallback xmlns="">
      <p:transition spd="slow" advTm="417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Drive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4</a:t>
            </a:r>
            <a:r>
              <a:rPr lang="en-US" dirty="0" smtClean="0"/>
              <a:t>: Relative percentages of intra-node (intra-rack) failures vary across drive models</a:t>
            </a:r>
          </a:p>
          <a:p>
            <a:pPr lvl="1"/>
            <a:r>
              <a:rPr lang="en-US" dirty="0" smtClean="0"/>
              <a:t>Putting too many SSDs from the same drive model in the same nodes (racks) leads to a high percentage of intra-node (intra-rack) failures</a:t>
            </a:r>
          </a:p>
          <a:p>
            <a:pPr lvl="1"/>
            <a:r>
              <a:rPr lang="en-US" dirty="0" smtClean="0"/>
              <a:t>AFR and environmental factors (e.g., temperature)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4059164"/>
            <a:ext cx="5524500" cy="233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41" y="4325864"/>
            <a:ext cx="5499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3"/>
    </mc:Choice>
    <mc:Fallback xmlns="">
      <p:transition spd="slow" advTm="502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Drive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Finding 5</a:t>
            </a:r>
            <a:r>
              <a:rPr lang="en-US" dirty="0" smtClean="0"/>
              <a:t>: Non-negligible fractions of intra-node and intra-rack failures with a short failure time interval (e.g., one minute) for most drive models</a:t>
            </a:r>
          </a:p>
          <a:p>
            <a:pPr lvl="1"/>
            <a:r>
              <a:rPr lang="en-US" dirty="0" smtClean="0"/>
              <a:t>3.5-33.4% (7.8-37.1%) of intra-node (intra-rack) failures except A4 and C2 (C2)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44" y="3514859"/>
            <a:ext cx="6415335" cy="30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1"/>
    </mc:Choice>
    <mc:Fallback xmlns="">
      <p:transition spd="slow" advTm="203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dcs20streamdfp" id="{9D9A8CB5-260D-9943-A607-0BE795C4DF35}" vid="{D9BE9A0F-7476-C84B-9641-0D77BC3F1A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icdcs20streamdfp</Template>
  <TotalTime>3554</TotalTime>
  <Words>2463</Words>
  <Application>Microsoft Macintosh PowerPoint</Application>
  <PresentationFormat>Custom</PresentationFormat>
  <Paragraphs>293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Wingdings</vt:lpstr>
      <vt:lpstr>宋体</vt:lpstr>
      <vt:lpstr>Arial</vt:lpstr>
      <vt:lpstr>Default Design</vt:lpstr>
      <vt:lpstr>An In-Depth Study of Correlated Failures in Production SSD-Based Data Centers </vt:lpstr>
      <vt:lpstr>Motivation</vt:lpstr>
      <vt:lpstr>Our Contribution</vt:lpstr>
      <vt:lpstr>Dataset</vt:lpstr>
      <vt:lpstr>Analysis Methodology</vt:lpstr>
      <vt:lpstr>Correlations Among Failures</vt:lpstr>
      <vt:lpstr>Correlations Among Failures</vt:lpstr>
      <vt:lpstr>Impact of Drive Models</vt:lpstr>
      <vt:lpstr>Impact of Drive Models</vt:lpstr>
      <vt:lpstr>Impact of Lithography</vt:lpstr>
      <vt:lpstr>Impact of Age</vt:lpstr>
      <vt:lpstr>Impact of Capacity</vt:lpstr>
      <vt:lpstr>Impact of SMART Attributes</vt:lpstr>
      <vt:lpstr>Impact of Applications</vt:lpstr>
      <vt:lpstr>Impact of Applications</vt:lpstr>
      <vt:lpstr>Impact of Applications</vt:lpstr>
      <vt:lpstr>Case Study: Redundancy Protection</vt:lpstr>
      <vt:lpstr>Simulation Results</vt:lpstr>
      <vt:lpstr>Simulation Results</vt:lpstr>
      <vt:lpstr>Conclusion</vt:lpstr>
      <vt:lpstr>Thank You! Q &amp; A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In-Depth Study of Correlated Failures in Production SSD-Based Data Centers </dc:title>
  <dc:creator>shujiehan00001@gmail.com</dc:creator>
  <cp:lastModifiedBy>shujiehan00001@gmail.com</cp:lastModifiedBy>
  <cp:revision>261</cp:revision>
  <cp:lastPrinted>2021-01-23T03:01:14Z</cp:lastPrinted>
  <dcterms:created xsi:type="dcterms:W3CDTF">2021-01-13T11:38:59Z</dcterms:created>
  <dcterms:modified xsi:type="dcterms:W3CDTF">2021-01-29T08:41:17Z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