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6" r:id="rId2"/>
    <p:sldId id="267" r:id="rId3"/>
    <p:sldId id="268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80" r:id="rId12"/>
    <p:sldId id="278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8" r:id="rId21"/>
    <p:sldId id="289" r:id="rId22"/>
    <p:sldId id="290" r:id="rId23"/>
    <p:sldId id="291" r:id="rId24"/>
    <p:sldId id="292" r:id="rId25"/>
    <p:sldId id="294" r:id="rId26"/>
    <p:sldId id="296" r:id="rId27"/>
    <p:sldId id="297" r:id="rId28"/>
    <p:sldId id="298" r:id="rId29"/>
    <p:sldId id="295" r:id="rId30"/>
    <p:sldId id="293" r:id="rId31"/>
    <p:sldId id="299" r:id="rId3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52" autoAdjust="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490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EC486EC7-B4F1-4F04-B7FF-C486E608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0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2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5A66-9C2F-42FF-B09E-B62E67AA1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790D-BCFB-4008-9260-CA63AEE32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00800"/>
            <a:ext cx="5562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ansrlab.cse.cuhk.edu.hk/software/zpacr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F720D6-AEC9-4997-8E17-32CC54C1FF7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76400"/>
            <a:ext cx="8915400" cy="21526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On the Speedup of Single-Disk Failure Recovery in XOR-Coded Storage Systems: Theory and Practice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962400"/>
            <a:ext cx="8610600" cy="2514600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Yunfeng</a:t>
            </a:r>
            <a:r>
              <a:rPr lang="en-US" sz="2400" dirty="0" smtClean="0"/>
              <a:t> Zhu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</a:t>
            </a:r>
            <a:r>
              <a:rPr lang="en-US" sz="2400" b="1" u="sng" dirty="0" smtClean="0"/>
              <a:t>Patrick P. C. Lee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</a:t>
            </a:r>
            <a:r>
              <a:rPr lang="en-US" sz="2400" dirty="0" err="1" smtClean="0"/>
              <a:t>Yuchong</a:t>
            </a:r>
            <a:r>
              <a:rPr lang="en-US" sz="2400" dirty="0" smtClean="0"/>
              <a:t> Hu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Liping</a:t>
            </a:r>
            <a:r>
              <a:rPr lang="en-US" sz="2400" dirty="0" smtClean="0"/>
              <a:t> Xiang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 err="1" smtClean="0"/>
              <a:t>Yinlong</a:t>
            </a:r>
            <a:r>
              <a:rPr lang="en-US" sz="2400" dirty="0" smtClean="0"/>
              <a:t> Xu</a:t>
            </a:r>
            <a:r>
              <a:rPr lang="en-US" sz="2400" baseline="30000" dirty="0" smtClean="0"/>
              <a:t>1</a:t>
            </a:r>
          </a:p>
          <a:p>
            <a:pPr eaLnBrk="1" hangingPunct="1"/>
            <a:r>
              <a:rPr lang="en-US" sz="2400" baseline="30000" dirty="0" smtClean="0"/>
              <a:t>1</a:t>
            </a:r>
            <a:r>
              <a:rPr lang="en-US" sz="2400" dirty="0" smtClean="0"/>
              <a:t>University of Science and Technology of China</a:t>
            </a:r>
            <a:br>
              <a:rPr lang="en-US" sz="2400" dirty="0" smtClean="0"/>
            </a:br>
            <a:r>
              <a:rPr lang="en-US" sz="2400" baseline="30000" dirty="0" smtClean="0"/>
              <a:t>2</a:t>
            </a:r>
            <a:r>
              <a:rPr lang="en-US" sz="2400" dirty="0" smtClean="0"/>
              <a:t>The Chinese University of Hong Kong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MSST’12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Idea</a:t>
            </a:r>
            <a:r>
              <a:rPr lang="en-US" dirty="0" smtClean="0"/>
              <a:t>: use a combination of row and diagonal parity sets to maximize overlapping symbols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76450" y="152400"/>
            <a:ext cx="171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[Xiang, ToS’11]</a:t>
            </a:r>
            <a:endParaRPr lang="en-US" dirty="0"/>
          </a:p>
        </p:txBody>
      </p:sp>
      <p:pic>
        <p:nvPicPr>
          <p:cNvPr id="6" name="内容占位符 3" descr="hybri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667000"/>
            <a:ext cx="3352800" cy="3024435"/>
          </a:xfrm>
          <a:prstGeom prst="rect">
            <a:avLst/>
          </a:prstGeom>
        </p:spPr>
      </p:pic>
      <p:sp>
        <p:nvSpPr>
          <p:cNvPr id="7" name="椭圆 10"/>
          <p:cNvSpPr/>
          <p:nvPr/>
        </p:nvSpPr>
        <p:spPr>
          <a:xfrm>
            <a:off x="1371600" y="5867400"/>
            <a:ext cx="6443690" cy="64294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i="1" dirty="0" smtClean="0"/>
              <a:t>Total number of read symbols:  </a:t>
            </a:r>
            <a:r>
              <a:rPr lang="en-US" altLang="zh-CN" sz="2000" b="1" i="1" dirty="0" smtClean="0"/>
              <a:t>27</a:t>
            </a:r>
            <a:endParaRPr lang="zh-CN" alt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92351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Enumeration Recovery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46" name="Group 145"/>
          <p:cNvGrpSpPr/>
          <p:nvPr/>
        </p:nvGrpSpPr>
        <p:grpSpPr>
          <a:xfrm>
            <a:off x="1598241" y="1517325"/>
            <a:ext cx="1807342" cy="2331831"/>
            <a:chOff x="1366835" y="1340778"/>
            <a:chExt cx="2286016" cy="2857520"/>
          </a:xfrm>
        </p:grpSpPr>
        <p:sp>
          <p:nvSpPr>
            <p:cNvPr id="75" name="矩形 16"/>
            <p:cNvSpPr/>
            <p:nvPr/>
          </p:nvSpPr>
          <p:spPr>
            <a:xfrm>
              <a:off x="1366835" y="1340778"/>
              <a:ext cx="571504" cy="3571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6" name="矩形 17"/>
            <p:cNvSpPr/>
            <p:nvPr/>
          </p:nvSpPr>
          <p:spPr>
            <a:xfrm>
              <a:off x="1366835" y="1697968"/>
              <a:ext cx="57150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7" name="矩形 19"/>
            <p:cNvSpPr/>
            <p:nvPr/>
          </p:nvSpPr>
          <p:spPr>
            <a:xfrm>
              <a:off x="1366835" y="2055158"/>
              <a:ext cx="57150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8" name="矩形 20"/>
            <p:cNvSpPr/>
            <p:nvPr/>
          </p:nvSpPr>
          <p:spPr>
            <a:xfrm>
              <a:off x="1366835" y="2412348"/>
              <a:ext cx="57150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9" name="矩形 21"/>
            <p:cNvSpPr/>
            <p:nvPr/>
          </p:nvSpPr>
          <p:spPr>
            <a:xfrm>
              <a:off x="1366835" y="2769538"/>
              <a:ext cx="571504" cy="3571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80" name="矩形 22"/>
            <p:cNvSpPr/>
            <p:nvPr/>
          </p:nvSpPr>
          <p:spPr>
            <a:xfrm>
              <a:off x="1366835" y="3126728"/>
              <a:ext cx="57150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81" name="矩形 23"/>
            <p:cNvSpPr/>
            <p:nvPr/>
          </p:nvSpPr>
          <p:spPr>
            <a:xfrm>
              <a:off x="1366835" y="3483918"/>
              <a:ext cx="571504" cy="3571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82" name="矩形 24"/>
            <p:cNvSpPr/>
            <p:nvPr/>
          </p:nvSpPr>
          <p:spPr>
            <a:xfrm>
              <a:off x="1366835" y="3841108"/>
              <a:ext cx="57150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83" name="矩形 25"/>
            <p:cNvSpPr/>
            <p:nvPr/>
          </p:nvSpPr>
          <p:spPr>
            <a:xfrm>
              <a:off x="1938339" y="1340778"/>
              <a:ext cx="57150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84" name="矩形 26"/>
            <p:cNvSpPr/>
            <p:nvPr/>
          </p:nvSpPr>
          <p:spPr>
            <a:xfrm>
              <a:off x="1938339" y="1697968"/>
              <a:ext cx="571504" cy="3571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85" name="矩形 27"/>
            <p:cNvSpPr/>
            <p:nvPr/>
          </p:nvSpPr>
          <p:spPr>
            <a:xfrm>
              <a:off x="1938339" y="2055158"/>
              <a:ext cx="57150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86" name="矩形 28"/>
            <p:cNvSpPr/>
            <p:nvPr/>
          </p:nvSpPr>
          <p:spPr>
            <a:xfrm>
              <a:off x="1938339" y="2412348"/>
              <a:ext cx="57150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87" name="矩形 29"/>
            <p:cNvSpPr/>
            <p:nvPr/>
          </p:nvSpPr>
          <p:spPr>
            <a:xfrm>
              <a:off x="1938339" y="2769538"/>
              <a:ext cx="57150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88" name="矩形 30"/>
            <p:cNvSpPr/>
            <p:nvPr/>
          </p:nvSpPr>
          <p:spPr>
            <a:xfrm>
              <a:off x="1938339" y="3126728"/>
              <a:ext cx="571504" cy="3571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89" name="矩形 31"/>
            <p:cNvSpPr/>
            <p:nvPr/>
          </p:nvSpPr>
          <p:spPr>
            <a:xfrm>
              <a:off x="1938339" y="3483918"/>
              <a:ext cx="57150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0" name="矩形 32"/>
            <p:cNvSpPr/>
            <p:nvPr/>
          </p:nvSpPr>
          <p:spPr>
            <a:xfrm>
              <a:off x="1938339" y="3841108"/>
              <a:ext cx="571504" cy="3571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1" name="矩形 33"/>
            <p:cNvSpPr/>
            <p:nvPr/>
          </p:nvSpPr>
          <p:spPr>
            <a:xfrm>
              <a:off x="2509843" y="1340778"/>
              <a:ext cx="57150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2" name="矩形 34"/>
            <p:cNvSpPr/>
            <p:nvPr/>
          </p:nvSpPr>
          <p:spPr>
            <a:xfrm>
              <a:off x="2509843" y="1697968"/>
              <a:ext cx="57150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3" name="矩形 35"/>
            <p:cNvSpPr/>
            <p:nvPr/>
          </p:nvSpPr>
          <p:spPr>
            <a:xfrm>
              <a:off x="2509843" y="2055158"/>
              <a:ext cx="571504" cy="3571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4" name="矩形 36"/>
            <p:cNvSpPr/>
            <p:nvPr/>
          </p:nvSpPr>
          <p:spPr>
            <a:xfrm>
              <a:off x="2509843" y="2412348"/>
              <a:ext cx="57150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5" name="矩形 37"/>
            <p:cNvSpPr/>
            <p:nvPr/>
          </p:nvSpPr>
          <p:spPr>
            <a:xfrm>
              <a:off x="2509843" y="2769538"/>
              <a:ext cx="571504" cy="3571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6" name="矩形 38"/>
            <p:cNvSpPr/>
            <p:nvPr/>
          </p:nvSpPr>
          <p:spPr>
            <a:xfrm>
              <a:off x="2509843" y="3126728"/>
              <a:ext cx="57150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7" name="矩形 39"/>
            <p:cNvSpPr/>
            <p:nvPr/>
          </p:nvSpPr>
          <p:spPr>
            <a:xfrm>
              <a:off x="2509843" y="3483918"/>
              <a:ext cx="57150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8" name="矩形 40"/>
            <p:cNvSpPr/>
            <p:nvPr/>
          </p:nvSpPr>
          <p:spPr>
            <a:xfrm>
              <a:off x="2509843" y="3841108"/>
              <a:ext cx="571504" cy="3571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9" name="矩形 41"/>
            <p:cNvSpPr/>
            <p:nvPr/>
          </p:nvSpPr>
          <p:spPr>
            <a:xfrm>
              <a:off x="3081347" y="1340778"/>
              <a:ext cx="57150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00" name="矩形 42"/>
            <p:cNvSpPr/>
            <p:nvPr/>
          </p:nvSpPr>
          <p:spPr>
            <a:xfrm>
              <a:off x="3081347" y="1697968"/>
              <a:ext cx="57150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01" name="矩形 43"/>
            <p:cNvSpPr/>
            <p:nvPr/>
          </p:nvSpPr>
          <p:spPr>
            <a:xfrm>
              <a:off x="3081347" y="2055158"/>
              <a:ext cx="57150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02" name="矩形 44"/>
            <p:cNvSpPr/>
            <p:nvPr/>
          </p:nvSpPr>
          <p:spPr>
            <a:xfrm>
              <a:off x="3081347" y="2412348"/>
              <a:ext cx="571504" cy="3571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03" name="矩形 45"/>
            <p:cNvSpPr/>
            <p:nvPr/>
          </p:nvSpPr>
          <p:spPr>
            <a:xfrm>
              <a:off x="3081347" y="2769538"/>
              <a:ext cx="57150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04" name="矩形 46"/>
            <p:cNvSpPr/>
            <p:nvPr/>
          </p:nvSpPr>
          <p:spPr>
            <a:xfrm>
              <a:off x="3081347" y="3126728"/>
              <a:ext cx="571504" cy="3571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05" name="矩形 47"/>
            <p:cNvSpPr/>
            <p:nvPr/>
          </p:nvSpPr>
          <p:spPr>
            <a:xfrm>
              <a:off x="3081347" y="3483918"/>
              <a:ext cx="571504" cy="3571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06" name="矩形 48"/>
            <p:cNvSpPr/>
            <p:nvPr/>
          </p:nvSpPr>
          <p:spPr>
            <a:xfrm>
              <a:off x="3081347" y="3841108"/>
              <a:ext cx="57150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1070792" y="1481393"/>
            <a:ext cx="447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ea typeface="Arial Unicode MS" pitchFamily="34" charset="-122"/>
                <a:cs typeface="Arial Unicode MS" pitchFamily="34" charset="-122"/>
              </a:rPr>
              <a:t>D0</a:t>
            </a:r>
            <a:endParaRPr lang="zh-CN" altLang="en-US" sz="1600" b="1" dirty="0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066801" y="1773890"/>
            <a:ext cx="447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ea typeface="Arial Unicode MS" pitchFamily="34" charset="-122"/>
                <a:cs typeface="Arial Unicode MS" pitchFamily="34" charset="-122"/>
              </a:rPr>
              <a:t>D1</a:t>
            </a:r>
            <a:endParaRPr lang="zh-CN" altLang="en-US" sz="1600" b="1" dirty="0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066801" y="2083643"/>
            <a:ext cx="447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ea typeface="Arial Unicode MS" pitchFamily="34" charset="-122"/>
                <a:cs typeface="Arial Unicode MS" pitchFamily="34" charset="-122"/>
              </a:rPr>
              <a:t>D2</a:t>
            </a:r>
            <a:endParaRPr lang="zh-CN" altLang="en-US" sz="1600" b="1" dirty="0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066801" y="2380585"/>
            <a:ext cx="447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ea typeface="Arial Unicode MS" pitchFamily="34" charset="-122"/>
                <a:cs typeface="Arial Unicode MS" pitchFamily="34" charset="-122"/>
              </a:rPr>
              <a:t>D3</a:t>
            </a:r>
            <a:endParaRPr lang="zh-CN" altLang="en-US" sz="1600" b="1" dirty="0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066801" y="2662672"/>
            <a:ext cx="447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ea typeface="Arial Unicode MS" pitchFamily="34" charset="-122"/>
                <a:cs typeface="Arial Unicode MS" pitchFamily="34" charset="-122"/>
              </a:rPr>
              <a:t>C0</a:t>
            </a:r>
            <a:endParaRPr lang="zh-CN" altLang="en-US" sz="1600" b="1" dirty="0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066801" y="2961912"/>
            <a:ext cx="447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ea typeface="Arial Unicode MS" pitchFamily="34" charset="-122"/>
                <a:cs typeface="Arial Unicode MS" pitchFamily="34" charset="-122"/>
              </a:rPr>
              <a:t>C1</a:t>
            </a:r>
            <a:endParaRPr lang="zh-CN" altLang="en-US" sz="1600" b="1" dirty="0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066801" y="3263048"/>
            <a:ext cx="447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ea typeface="Arial Unicode MS" pitchFamily="34" charset="-122"/>
                <a:cs typeface="Arial Unicode MS" pitchFamily="34" charset="-122"/>
              </a:rPr>
              <a:t>C2</a:t>
            </a:r>
            <a:endParaRPr lang="zh-CN" altLang="en-US" sz="1600" b="1" dirty="0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66801" y="3576719"/>
            <a:ext cx="447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ea typeface="Arial Unicode MS" pitchFamily="34" charset="-122"/>
                <a:cs typeface="Arial Unicode MS" pitchFamily="34" charset="-122"/>
              </a:rPr>
              <a:t>C3</a:t>
            </a:r>
            <a:endParaRPr lang="zh-CN" altLang="en-US" sz="1600" b="1" dirty="0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548762" y="3918585"/>
            <a:ext cx="2000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i="1" dirty="0" smtClean="0"/>
              <a:t>Generator Matrix</a:t>
            </a:r>
            <a:endParaRPr lang="zh-CN" altLang="en-US" sz="1600" b="1" i="1" dirty="0"/>
          </a:p>
        </p:txBody>
      </p:sp>
      <p:sp>
        <p:nvSpPr>
          <p:cNvPr id="116" name="Multiply 193"/>
          <p:cNvSpPr/>
          <p:nvPr/>
        </p:nvSpPr>
        <p:spPr>
          <a:xfrm>
            <a:off x="3532527" y="2487351"/>
            <a:ext cx="481954" cy="334580"/>
          </a:xfrm>
          <a:prstGeom prst="mathMultipl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117" name="矩形 59"/>
          <p:cNvSpPr/>
          <p:nvPr/>
        </p:nvSpPr>
        <p:spPr>
          <a:xfrm>
            <a:off x="4113458" y="2048211"/>
            <a:ext cx="516383" cy="313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D0</a:t>
            </a:r>
            <a:endParaRPr lang="zh-CN" altLang="en-US" sz="1600" b="1" dirty="0" smtClean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8" name="矩形 60"/>
          <p:cNvSpPr/>
          <p:nvPr/>
        </p:nvSpPr>
        <p:spPr>
          <a:xfrm>
            <a:off x="4113458" y="2361883"/>
            <a:ext cx="516383" cy="313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D1</a:t>
            </a:r>
            <a:endParaRPr lang="zh-CN" altLang="en-US" sz="1600" b="1" dirty="0" smtClean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9" name="矩形 61"/>
          <p:cNvSpPr/>
          <p:nvPr/>
        </p:nvSpPr>
        <p:spPr>
          <a:xfrm>
            <a:off x="4113458" y="2675554"/>
            <a:ext cx="516383" cy="313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D2</a:t>
            </a:r>
            <a:endParaRPr lang="zh-CN" altLang="en-US" sz="1600" b="1" dirty="0" smtClean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0" name="矩形 62"/>
          <p:cNvSpPr/>
          <p:nvPr/>
        </p:nvSpPr>
        <p:spPr>
          <a:xfrm>
            <a:off x="4113458" y="2989226"/>
            <a:ext cx="516383" cy="313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D3</a:t>
            </a:r>
            <a:endParaRPr lang="zh-CN" altLang="en-US" sz="1600" b="1" dirty="0" smtClean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1" name="Equal 216"/>
          <p:cNvSpPr/>
          <p:nvPr/>
        </p:nvSpPr>
        <p:spPr>
          <a:xfrm>
            <a:off x="4711608" y="2533358"/>
            <a:ext cx="757357" cy="267664"/>
          </a:xfrm>
          <a:prstGeom prst="mathEqua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600">
              <a:solidFill>
                <a:schemeClr val="tx1"/>
              </a:solidFill>
            </a:endParaRPr>
          </a:p>
        </p:txBody>
      </p:sp>
      <p:sp>
        <p:nvSpPr>
          <p:cNvPr id="122" name="矩形 64"/>
          <p:cNvSpPr/>
          <p:nvPr/>
        </p:nvSpPr>
        <p:spPr>
          <a:xfrm>
            <a:off x="5533512" y="1420869"/>
            <a:ext cx="516383" cy="313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D0</a:t>
            </a:r>
            <a:endParaRPr lang="zh-CN" altLang="en-US" sz="1600" b="1" dirty="0" smtClean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3" name="矩形 65"/>
          <p:cNvSpPr/>
          <p:nvPr/>
        </p:nvSpPr>
        <p:spPr>
          <a:xfrm>
            <a:off x="5533512" y="1734540"/>
            <a:ext cx="516383" cy="313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D1</a:t>
            </a:r>
            <a:endParaRPr lang="zh-CN" altLang="en-US" sz="1600" b="1" dirty="0" smtClean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4" name="矩形 66"/>
          <p:cNvSpPr/>
          <p:nvPr/>
        </p:nvSpPr>
        <p:spPr>
          <a:xfrm>
            <a:off x="5533512" y="2048211"/>
            <a:ext cx="516383" cy="313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D2</a:t>
            </a:r>
            <a:endParaRPr lang="zh-CN" altLang="en-US" sz="1600" b="1" dirty="0" smtClean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5" name="矩形 67"/>
          <p:cNvSpPr/>
          <p:nvPr/>
        </p:nvSpPr>
        <p:spPr>
          <a:xfrm>
            <a:off x="5533512" y="2361883"/>
            <a:ext cx="516383" cy="313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D3</a:t>
            </a:r>
            <a:endParaRPr lang="zh-CN" altLang="en-US" sz="1600" b="1" dirty="0" smtClean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6" name="矩形 68"/>
          <p:cNvSpPr/>
          <p:nvPr/>
        </p:nvSpPr>
        <p:spPr>
          <a:xfrm>
            <a:off x="5533512" y="2675554"/>
            <a:ext cx="516383" cy="313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C0</a:t>
            </a:r>
            <a:endParaRPr lang="zh-CN" altLang="en-US" sz="1600" b="1" dirty="0" smtClean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7" name="矩形 69"/>
          <p:cNvSpPr/>
          <p:nvPr/>
        </p:nvSpPr>
        <p:spPr>
          <a:xfrm>
            <a:off x="5533512" y="2989226"/>
            <a:ext cx="516383" cy="313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C1</a:t>
            </a:r>
            <a:endParaRPr lang="zh-CN" altLang="en-US" sz="1600" b="1" dirty="0" smtClean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8" name="矩形 70"/>
          <p:cNvSpPr/>
          <p:nvPr/>
        </p:nvSpPr>
        <p:spPr>
          <a:xfrm>
            <a:off x="5533512" y="3302897"/>
            <a:ext cx="516383" cy="313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C2</a:t>
            </a:r>
            <a:endParaRPr lang="zh-CN" altLang="en-US" sz="1600" b="1" dirty="0" smtClean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9" name="矩形 71"/>
          <p:cNvSpPr/>
          <p:nvPr/>
        </p:nvSpPr>
        <p:spPr>
          <a:xfrm>
            <a:off x="5533512" y="3616568"/>
            <a:ext cx="516383" cy="313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C3</a:t>
            </a:r>
            <a:endParaRPr lang="zh-CN" altLang="en-US" sz="1600" b="1" dirty="0" smtClean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0" name="圆柱形 72"/>
          <p:cNvSpPr/>
          <p:nvPr/>
        </p:nvSpPr>
        <p:spPr>
          <a:xfrm>
            <a:off x="6889018" y="1483603"/>
            <a:ext cx="791779" cy="439140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Disk0</a:t>
            </a:r>
            <a:endParaRPr lang="zh-CN" altLang="en-US" sz="1600" b="1" dirty="0"/>
          </a:p>
        </p:txBody>
      </p:sp>
      <p:sp>
        <p:nvSpPr>
          <p:cNvPr id="131" name="圆柱形 73"/>
          <p:cNvSpPr/>
          <p:nvPr/>
        </p:nvSpPr>
        <p:spPr>
          <a:xfrm>
            <a:off x="6889018" y="2110946"/>
            <a:ext cx="791779" cy="439140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Disk1</a:t>
            </a:r>
            <a:endParaRPr lang="zh-CN" altLang="en-US" sz="1600" b="1" dirty="0" smtClean="0"/>
          </a:p>
        </p:txBody>
      </p:sp>
      <p:sp>
        <p:nvSpPr>
          <p:cNvPr id="132" name="圆柱形 74"/>
          <p:cNvSpPr/>
          <p:nvPr/>
        </p:nvSpPr>
        <p:spPr>
          <a:xfrm>
            <a:off x="6889018" y="2738288"/>
            <a:ext cx="791779" cy="439140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Disk2</a:t>
            </a:r>
            <a:endParaRPr lang="zh-CN" altLang="en-US" sz="1600" b="1" dirty="0" smtClean="0"/>
          </a:p>
        </p:txBody>
      </p:sp>
      <p:sp>
        <p:nvSpPr>
          <p:cNvPr id="133" name="圆柱形 75"/>
          <p:cNvSpPr/>
          <p:nvPr/>
        </p:nvSpPr>
        <p:spPr>
          <a:xfrm>
            <a:off x="6889018" y="3365631"/>
            <a:ext cx="791779" cy="439140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Disk3</a:t>
            </a:r>
            <a:endParaRPr lang="zh-CN" altLang="en-US" sz="1600" b="1" dirty="0" smtClean="0"/>
          </a:p>
        </p:txBody>
      </p:sp>
      <p:sp>
        <p:nvSpPr>
          <p:cNvPr id="134" name="右大括号 76"/>
          <p:cNvSpPr/>
          <p:nvPr/>
        </p:nvSpPr>
        <p:spPr>
          <a:xfrm>
            <a:off x="6114444" y="1420869"/>
            <a:ext cx="129096" cy="56460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5" name="右大括号 77"/>
          <p:cNvSpPr/>
          <p:nvPr/>
        </p:nvSpPr>
        <p:spPr>
          <a:xfrm>
            <a:off x="6114444" y="2048211"/>
            <a:ext cx="129096" cy="56460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6" name="右大括号 78"/>
          <p:cNvSpPr/>
          <p:nvPr/>
        </p:nvSpPr>
        <p:spPr>
          <a:xfrm>
            <a:off x="6114444" y="2675554"/>
            <a:ext cx="129096" cy="56460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7" name="右大括号 79"/>
          <p:cNvSpPr/>
          <p:nvPr/>
        </p:nvSpPr>
        <p:spPr>
          <a:xfrm>
            <a:off x="6114444" y="3302897"/>
            <a:ext cx="129096" cy="56460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cxnSp>
        <p:nvCxnSpPr>
          <p:cNvPr id="138" name="直接箭头连接符 80"/>
          <p:cNvCxnSpPr>
            <a:stCxn id="134" idx="1"/>
            <a:endCxn id="130" idx="2"/>
          </p:cNvCxnSpPr>
          <p:nvPr/>
        </p:nvCxnSpPr>
        <p:spPr>
          <a:xfrm flipV="1">
            <a:off x="6243540" y="1703173"/>
            <a:ext cx="64547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81"/>
          <p:cNvCxnSpPr>
            <a:stCxn id="135" idx="1"/>
            <a:endCxn id="131" idx="2"/>
          </p:cNvCxnSpPr>
          <p:nvPr/>
        </p:nvCxnSpPr>
        <p:spPr>
          <a:xfrm>
            <a:off x="6243540" y="2330516"/>
            <a:ext cx="64547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箭头连接符 82"/>
          <p:cNvCxnSpPr>
            <a:stCxn id="136" idx="1"/>
            <a:endCxn id="132" idx="2"/>
          </p:cNvCxnSpPr>
          <p:nvPr/>
        </p:nvCxnSpPr>
        <p:spPr>
          <a:xfrm flipV="1">
            <a:off x="6243540" y="2957858"/>
            <a:ext cx="64547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83"/>
          <p:cNvCxnSpPr>
            <a:stCxn id="137" idx="1"/>
            <a:endCxn id="133" idx="2"/>
          </p:cNvCxnSpPr>
          <p:nvPr/>
        </p:nvCxnSpPr>
        <p:spPr>
          <a:xfrm flipV="1">
            <a:off x="6243540" y="3585201"/>
            <a:ext cx="64547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4048910" y="3428366"/>
            <a:ext cx="645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i="1" dirty="0" smtClean="0"/>
              <a:t>Data</a:t>
            </a:r>
            <a:endParaRPr lang="zh-CN" altLang="en-US" sz="1600" b="1" i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5165577" y="3895365"/>
            <a:ext cx="1252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i="1" dirty="0" err="1" smtClean="0"/>
              <a:t>Codeword</a:t>
            </a:r>
            <a:endParaRPr lang="zh-CN" altLang="en-US" sz="1600" b="1" i="1" dirty="0"/>
          </a:p>
        </p:txBody>
      </p:sp>
      <p:pic>
        <p:nvPicPr>
          <p:cNvPr id="144" name="Picture 49" descr="MCj025017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6716" y="1295400"/>
            <a:ext cx="654081" cy="8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" name="圆角矩形 12"/>
          <p:cNvSpPr/>
          <p:nvPr/>
        </p:nvSpPr>
        <p:spPr>
          <a:xfrm>
            <a:off x="142844" y="4533904"/>
            <a:ext cx="2905156" cy="18430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i="1" dirty="0" smtClean="0"/>
              <a:t>Conventional Recovery </a:t>
            </a:r>
            <a:r>
              <a:rPr lang="en-US" altLang="zh-CN" i="1" dirty="0" smtClean="0"/>
              <a:t>download </a:t>
            </a:r>
            <a:r>
              <a:rPr lang="en-US" altLang="zh-CN" b="1" i="1" dirty="0" smtClean="0"/>
              <a:t>4</a:t>
            </a:r>
            <a:r>
              <a:rPr lang="en-US" altLang="zh-CN" i="1" dirty="0" smtClean="0"/>
              <a:t> symbols (</a:t>
            </a:r>
            <a:r>
              <a:rPr lang="en-US" altLang="zh-CN" b="1" i="1" dirty="0" smtClean="0"/>
              <a:t>D</a:t>
            </a:r>
            <a:r>
              <a:rPr lang="en-US" altLang="zh-CN" sz="1600" b="1" i="1" dirty="0" smtClean="0"/>
              <a:t>2</a:t>
            </a:r>
            <a:r>
              <a:rPr lang="en-US" altLang="zh-CN" i="1" dirty="0" smtClean="0"/>
              <a:t>, </a:t>
            </a:r>
            <a:r>
              <a:rPr lang="en-US" altLang="zh-CN" b="1" i="1" dirty="0" smtClean="0"/>
              <a:t>D</a:t>
            </a:r>
            <a:r>
              <a:rPr lang="en-US" altLang="zh-CN" sz="1600" b="1" i="1" dirty="0" smtClean="0"/>
              <a:t>3</a:t>
            </a:r>
            <a:r>
              <a:rPr lang="en-US" altLang="zh-CN" i="1" dirty="0" smtClean="0"/>
              <a:t>, </a:t>
            </a:r>
            <a:r>
              <a:rPr lang="en-US" altLang="zh-CN" b="1" i="1" dirty="0" smtClean="0"/>
              <a:t>C</a:t>
            </a:r>
            <a:r>
              <a:rPr lang="en-US" altLang="zh-CN" sz="1600" b="1" i="1" dirty="0" smtClean="0"/>
              <a:t>0</a:t>
            </a:r>
            <a:r>
              <a:rPr lang="en-US" altLang="zh-CN" i="1" dirty="0" smtClean="0"/>
              <a:t>, </a:t>
            </a:r>
            <a:r>
              <a:rPr lang="en-US" altLang="zh-CN" b="1" i="1" dirty="0" smtClean="0"/>
              <a:t>C</a:t>
            </a:r>
            <a:r>
              <a:rPr lang="en-US" altLang="zh-CN" sz="1600" b="1" i="1" dirty="0" smtClean="0"/>
              <a:t>1</a:t>
            </a:r>
            <a:r>
              <a:rPr lang="en-US" altLang="zh-CN" i="1" dirty="0" smtClean="0"/>
              <a:t>) to recover </a:t>
            </a:r>
            <a:r>
              <a:rPr lang="en-US" altLang="zh-CN" b="1" i="1" dirty="0" smtClean="0"/>
              <a:t>D</a:t>
            </a:r>
            <a:r>
              <a:rPr lang="en-US" altLang="zh-CN" sz="1600" b="1" i="1" dirty="0" smtClean="0"/>
              <a:t>0</a:t>
            </a:r>
            <a:r>
              <a:rPr lang="en-US" altLang="zh-CN" i="1" dirty="0" smtClean="0"/>
              <a:t> and </a:t>
            </a:r>
            <a:r>
              <a:rPr lang="en-US" altLang="zh-CN" b="1" i="1" dirty="0" smtClean="0"/>
              <a:t>D</a:t>
            </a:r>
            <a:r>
              <a:rPr lang="en-US" altLang="zh-CN" sz="1600" b="1" i="1" dirty="0" smtClean="0"/>
              <a:t>1</a:t>
            </a:r>
            <a:endParaRPr lang="zh-CN" altLang="en-US" sz="1600" b="1" i="1" dirty="0"/>
          </a:p>
        </p:txBody>
      </p:sp>
      <p:graphicFrame>
        <p:nvGraphicFramePr>
          <p:cNvPr id="158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556296"/>
              </p:ext>
            </p:extLst>
          </p:nvPr>
        </p:nvGraphicFramePr>
        <p:xfrm>
          <a:off x="3155166" y="4522782"/>
          <a:ext cx="5786478" cy="1854200"/>
        </p:xfrm>
        <a:graphic>
          <a:graphicData uri="http://schemas.openxmlformats.org/drawingml/2006/table">
            <a:tbl>
              <a:tblPr firstRow="1" bandRow="1"/>
              <a:tblGrid>
                <a:gridCol w="2893239"/>
                <a:gridCol w="2893239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i="1" dirty="0" smtClean="0"/>
                        <a:t>Recovery</a:t>
                      </a:r>
                      <a:r>
                        <a:rPr lang="en-US" altLang="zh-CN" sz="1600" i="1" baseline="0" dirty="0" smtClean="0"/>
                        <a:t> Equations for D</a:t>
                      </a:r>
                      <a:r>
                        <a:rPr lang="en-US" altLang="zh-CN" sz="1400" i="1" baseline="0" dirty="0" smtClean="0"/>
                        <a:t>0</a:t>
                      </a:r>
                      <a:endParaRPr lang="zh-CN" altLang="en-US" sz="1400" i="1" dirty="0"/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i="1" dirty="0" smtClean="0"/>
                        <a:t>Recovery</a:t>
                      </a:r>
                      <a:r>
                        <a:rPr lang="en-US" altLang="zh-CN" sz="1600" i="1" baseline="0" dirty="0" smtClean="0"/>
                        <a:t> Equations for D</a:t>
                      </a:r>
                      <a:r>
                        <a:rPr lang="en-US" altLang="zh-CN" sz="1400" i="1" baseline="0" dirty="0" smtClean="0"/>
                        <a:t>1</a:t>
                      </a:r>
                      <a:endParaRPr lang="zh-CN" altLang="en-US" sz="1400" i="1" dirty="0" smtClean="0"/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b="1" dirty="0" smtClean="0"/>
                        <a:t>D</a:t>
                      </a:r>
                      <a:r>
                        <a:rPr lang="en-US" altLang="zh-CN" sz="1400" b="1" dirty="0" smtClean="0"/>
                        <a:t>0</a:t>
                      </a:r>
                      <a:r>
                        <a:rPr lang="en-US" altLang="zh-CN" sz="1600" b="1" baseline="0" dirty="0" smtClean="0"/>
                        <a:t> D</a:t>
                      </a:r>
                      <a:r>
                        <a:rPr lang="en-US" altLang="zh-CN" sz="1400" b="1" baseline="0" dirty="0" smtClean="0"/>
                        <a:t>2</a:t>
                      </a:r>
                      <a:r>
                        <a:rPr lang="en-US" altLang="zh-CN" sz="1600" b="1" baseline="0" dirty="0" smtClean="0"/>
                        <a:t> C</a:t>
                      </a:r>
                      <a:r>
                        <a:rPr lang="en-US" altLang="zh-CN" sz="1400" b="1" baseline="0" dirty="0" smtClean="0"/>
                        <a:t>0</a:t>
                      </a:r>
                      <a:endParaRPr lang="zh-CN" altLang="en-US" sz="1400" b="1" dirty="0"/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b="1" dirty="0" smtClean="0"/>
                        <a:t>D</a:t>
                      </a:r>
                      <a:r>
                        <a:rPr lang="en-US" altLang="zh-CN" sz="1400" b="1" dirty="0" smtClean="0"/>
                        <a:t>1</a:t>
                      </a:r>
                      <a:r>
                        <a:rPr lang="en-US" altLang="zh-CN" sz="1600" b="1" dirty="0" smtClean="0"/>
                        <a:t> D</a:t>
                      </a:r>
                      <a:r>
                        <a:rPr lang="en-US" altLang="zh-CN" sz="1400" b="1" dirty="0" smtClean="0"/>
                        <a:t>3</a:t>
                      </a:r>
                      <a:r>
                        <a:rPr lang="en-US" altLang="zh-CN" sz="1600" b="1" baseline="0" dirty="0" smtClean="0"/>
                        <a:t> C</a:t>
                      </a:r>
                      <a:r>
                        <a:rPr lang="en-US" altLang="zh-CN" sz="1400" b="1" baseline="0" dirty="0" smtClean="0"/>
                        <a:t>1</a:t>
                      </a:r>
                      <a:r>
                        <a:rPr lang="en-US" altLang="zh-CN" sz="1600" b="1" dirty="0" smtClean="0"/>
                        <a:t> </a:t>
                      </a:r>
                      <a:endParaRPr lang="zh-CN" altLang="en-US" sz="1600" b="1" dirty="0"/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b="1" dirty="0" smtClean="0"/>
                        <a:t>D</a:t>
                      </a:r>
                      <a:r>
                        <a:rPr lang="en-US" altLang="zh-CN" sz="1400" b="1" dirty="0" smtClean="0"/>
                        <a:t>0</a:t>
                      </a:r>
                      <a:r>
                        <a:rPr lang="en-US" altLang="zh-CN" sz="1600" b="1" baseline="0" dirty="0" smtClean="0"/>
                        <a:t> </a:t>
                      </a:r>
                      <a:r>
                        <a:rPr lang="en-US" altLang="zh-CN" sz="1600" b="1" dirty="0" smtClean="0"/>
                        <a:t>D</a:t>
                      </a:r>
                      <a:r>
                        <a:rPr lang="en-US" altLang="zh-CN" sz="1400" b="1" dirty="0" smtClean="0"/>
                        <a:t>3</a:t>
                      </a:r>
                      <a:r>
                        <a:rPr lang="en-US" altLang="zh-CN" sz="1600" b="1" dirty="0" smtClean="0"/>
                        <a:t> C</a:t>
                      </a:r>
                      <a:r>
                        <a:rPr lang="en-US" altLang="zh-CN" sz="1400" b="1" dirty="0" smtClean="0"/>
                        <a:t>2</a:t>
                      </a:r>
                      <a:endParaRPr lang="zh-CN" altLang="en-US" sz="1400" b="1" dirty="0"/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b="1" baseline="0" dirty="0" smtClean="0"/>
                        <a:t>D</a:t>
                      </a:r>
                      <a:r>
                        <a:rPr lang="en-US" altLang="zh-CN" sz="1400" b="1" baseline="0" dirty="0" smtClean="0"/>
                        <a:t>1</a:t>
                      </a:r>
                      <a:r>
                        <a:rPr lang="en-US" altLang="zh-CN" sz="1600" b="1" baseline="0" dirty="0" smtClean="0"/>
                        <a:t> D</a:t>
                      </a:r>
                      <a:r>
                        <a:rPr lang="en-US" altLang="zh-CN" sz="1400" b="1" baseline="0" dirty="0" smtClean="0"/>
                        <a:t>2</a:t>
                      </a:r>
                      <a:r>
                        <a:rPr lang="en-US" altLang="zh-CN" sz="1600" b="1" baseline="0" dirty="0" smtClean="0"/>
                        <a:t> C</a:t>
                      </a:r>
                      <a:r>
                        <a:rPr lang="en-US" altLang="zh-CN" sz="1400" b="1" baseline="0" dirty="0" smtClean="0"/>
                        <a:t>0</a:t>
                      </a:r>
                      <a:r>
                        <a:rPr lang="en-US" altLang="zh-CN" sz="1600" b="1" baseline="0" dirty="0" smtClean="0"/>
                        <a:t> C</a:t>
                      </a:r>
                      <a:r>
                        <a:rPr lang="en-US" altLang="zh-CN" sz="1400" b="1" baseline="0" dirty="0" smtClean="0"/>
                        <a:t>1</a:t>
                      </a:r>
                      <a:r>
                        <a:rPr lang="en-US" altLang="zh-CN" sz="1600" b="1" baseline="0" dirty="0" smtClean="0"/>
                        <a:t> C</a:t>
                      </a:r>
                      <a:r>
                        <a:rPr lang="en-US" altLang="zh-CN" sz="1400" b="1" baseline="0" dirty="0" smtClean="0"/>
                        <a:t>2</a:t>
                      </a:r>
                      <a:endParaRPr lang="zh-CN" altLang="en-US" sz="1400" b="1" dirty="0"/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b="1" dirty="0" smtClean="0"/>
                        <a:t>D</a:t>
                      </a:r>
                      <a:r>
                        <a:rPr lang="en-US" altLang="zh-CN" sz="1400" b="1" dirty="0" smtClean="0"/>
                        <a:t>0</a:t>
                      </a:r>
                      <a:r>
                        <a:rPr lang="en-US" altLang="zh-CN" sz="1600" b="1" dirty="0" smtClean="0"/>
                        <a:t> D</a:t>
                      </a:r>
                      <a:r>
                        <a:rPr lang="en-US" altLang="zh-CN" sz="1400" b="1" dirty="0" smtClean="0"/>
                        <a:t>3</a:t>
                      </a:r>
                      <a:r>
                        <a:rPr lang="en-US" altLang="zh-CN" sz="1600" b="1" dirty="0" smtClean="0"/>
                        <a:t> C</a:t>
                      </a:r>
                      <a:r>
                        <a:rPr lang="en-US" altLang="zh-CN" sz="1400" b="1" dirty="0" smtClean="0"/>
                        <a:t>0</a:t>
                      </a:r>
                      <a:r>
                        <a:rPr lang="en-US" altLang="zh-CN" sz="1600" b="1" baseline="0" dirty="0" smtClean="0"/>
                        <a:t> C</a:t>
                      </a:r>
                      <a:r>
                        <a:rPr lang="en-US" altLang="zh-CN" sz="1400" b="1" baseline="0" dirty="0" smtClean="0"/>
                        <a:t>1</a:t>
                      </a:r>
                      <a:r>
                        <a:rPr lang="en-US" altLang="zh-CN" sz="1600" b="1" dirty="0" smtClean="0"/>
                        <a:t> C</a:t>
                      </a:r>
                      <a:r>
                        <a:rPr lang="en-US" altLang="zh-CN" sz="1400" b="1" dirty="0" smtClean="0"/>
                        <a:t>3</a:t>
                      </a:r>
                      <a:endParaRPr lang="zh-CN" altLang="en-US" sz="1400" b="1" dirty="0"/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b="1" dirty="0" smtClean="0"/>
                        <a:t>D</a:t>
                      </a:r>
                      <a:r>
                        <a:rPr lang="en-US" altLang="zh-CN" sz="1400" b="1" dirty="0" smtClean="0"/>
                        <a:t>1</a:t>
                      </a:r>
                      <a:r>
                        <a:rPr lang="en-US" altLang="zh-CN" sz="1600" b="1" dirty="0" smtClean="0"/>
                        <a:t> D</a:t>
                      </a:r>
                      <a:r>
                        <a:rPr lang="en-US" altLang="zh-CN" sz="1400" b="1" dirty="0" smtClean="0"/>
                        <a:t>2</a:t>
                      </a:r>
                      <a:r>
                        <a:rPr lang="en-US" altLang="zh-CN" sz="1600" b="1" dirty="0" smtClean="0"/>
                        <a:t> C</a:t>
                      </a:r>
                      <a:r>
                        <a:rPr lang="en-US" altLang="zh-CN" sz="1400" b="1" dirty="0" smtClean="0"/>
                        <a:t>3</a:t>
                      </a:r>
                      <a:endParaRPr lang="zh-CN" altLang="en-US" sz="1400" b="1" dirty="0"/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b="1" dirty="0" smtClean="0"/>
                        <a:t>D</a:t>
                      </a:r>
                      <a:r>
                        <a:rPr lang="en-US" altLang="zh-CN" sz="1400" b="1" dirty="0" smtClean="0"/>
                        <a:t>0</a:t>
                      </a:r>
                      <a:r>
                        <a:rPr lang="en-US" altLang="zh-CN" sz="1600" b="1" dirty="0" smtClean="0"/>
                        <a:t> D</a:t>
                      </a:r>
                      <a:r>
                        <a:rPr lang="en-US" altLang="zh-CN" sz="1400" b="1" dirty="0" smtClean="0"/>
                        <a:t>2</a:t>
                      </a:r>
                      <a:r>
                        <a:rPr lang="en-US" altLang="zh-CN" sz="1600" b="1" dirty="0" smtClean="0"/>
                        <a:t> C</a:t>
                      </a:r>
                      <a:r>
                        <a:rPr lang="en-US" altLang="zh-CN" sz="1200" b="1" dirty="0" smtClean="0"/>
                        <a:t>1</a:t>
                      </a:r>
                      <a:r>
                        <a:rPr lang="en-US" altLang="zh-CN" sz="1600" b="1" baseline="0" dirty="0" smtClean="0"/>
                        <a:t> C</a:t>
                      </a:r>
                      <a:r>
                        <a:rPr lang="en-US" altLang="zh-CN" sz="1400" b="1" baseline="0" dirty="0" smtClean="0"/>
                        <a:t>2</a:t>
                      </a:r>
                      <a:r>
                        <a:rPr lang="en-US" altLang="zh-CN" sz="1600" b="1" baseline="0" dirty="0" smtClean="0"/>
                        <a:t> C</a:t>
                      </a:r>
                      <a:r>
                        <a:rPr lang="en-US" altLang="zh-CN" sz="1400" b="1" baseline="0" dirty="0" smtClean="0"/>
                        <a:t>3</a:t>
                      </a:r>
                      <a:endParaRPr lang="zh-CN" altLang="en-US" sz="1400" b="1" dirty="0"/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b="1" baseline="0" dirty="0" smtClean="0"/>
                        <a:t>D</a:t>
                      </a:r>
                      <a:r>
                        <a:rPr lang="en-US" altLang="zh-CN" sz="1400" b="1" baseline="0" dirty="0" smtClean="0"/>
                        <a:t>1</a:t>
                      </a:r>
                      <a:r>
                        <a:rPr lang="en-US" altLang="zh-CN" sz="1600" b="1" baseline="0" dirty="0" smtClean="0"/>
                        <a:t> D</a:t>
                      </a:r>
                      <a:r>
                        <a:rPr lang="en-US" altLang="zh-CN" sz="1400" b="1" baseline="0" dirty="0" smtClean="0"/>
                        <a:t>3</a:t>
                      </a:r>
                      <a:r>
                        <a:rPr lang="en-US" altLang="zh-CN" sz="1600" b="1" baseline="0" dirty="0" smtClean="0"/>
                        <a:t> C</a:t>
                      </a:r>
                      <a:r>
                        <a:rPr lang="en-US" altLang="zh-CN" sz="1400" b="1" baseline="0" dirty="0" smtClean="0"/>
                        <a:t>0</a:t>
                      </a:r>
                      <a:r>
                        <a:rPr lang="en-US" altLang="zh-CN" sz="1600" b="1" baseline="0" dirty="0" smtClean="0"/>
                        <a:t> C</a:t>
                      </a:r>
                      <a:r>
                        <a:rPr lang="en-US" altLang="zh-CN" sz="1400" b="1" baseline="0" dirty="0" smtClean="0"/>
                        <a:t>2</a:t>
                      </a:r>
                      <a:r>
                        <a:rPr lang="en-US" altLang="zh-CN" sz="1600" b="1" baseline="0" dirty="0" smtClean="0"/>
                        <a:t> C</a:t>
                      </a:r>
                      <a:r>
                        <a:rPr lang="en-US" altLang="zh-CN" sz="1400" b="1" baseline="0" dirty="0" smtClean="0"/>
                        <a:t>3</a:t>
                      </a:r>
                      <a:endParaRPr lang="zh-CN" altLang="en-US" sz="1400" b="1" dirty="0"/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9" name="椭圆 10"/>
          <p:cNvSpPr/>
          <p:nvPr/>
        </p:nvSpPr>
        <p:spPr>
          <a:xfrm>
            <a:off x="3429000" y="5295904"/>
            <a:ext cx="2214578" cy="357190"/>
          </a:xfrm>
          <a:prstGeom prst="ellipse">
            <a:avLst/>
          </a:prstGeom>
          <a:noFill/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60" name="椭圆 11"/>
          <p:cNvSpPr/>
          <p:nvPr/>
        </p:nvSpPr>
        <p:spPr>
          <a:xfrm>
            <a:off x="6357950" y="4876816"/>
            <a:ext cx="2214578" cy="357190"/>
          </a:xfrm>
          <a:prstGeom prst="ellipse">
            <a:avLst/>
          </a:prstGeom>
          <a:noFill/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61" name="椭圆 14"/>
          <p:cNvSpPr/>
          <p:nvPr/>
        </p:nvSpPr>
        <p:spPr>
          <a:xfrm>
            <a:off x="6796123" y="3962400"/>
            <a:ext cx="2000264" cy="571504"/>
          </a:xfrm>
          <a:prstGeom prst="ellipse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Total read symbols:  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3</a:t>
            </a:r>
            <a:endParaRPr kumimoji="0" lang="zh-CN" altLang="en-US" sz="2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62" name="左弧形箭头 18"/>
          <p:cNvSpPr/>
          <p:nvPr/>
        </p:nvSpPr>
        <p:spPr>
          <a:xfrm rot="10800000">
            <a:off x="8572528" y="4211453"/>
            <a:ext cx="500066" cy="951114"/>
          </a:xfrm>
          <a:prstGeom prst="curvedRightArrow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284907" y="152400"/>
            <a:ext cx="186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[Khan, FAST’12]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7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9" grpId="0" animBg="1"/>
      <p:bldP spid="160" grpId="0" animBg="1"/>
      <p:bldP spid="161" grpId="0" animBg="1"/>
      <p:bldP spid="1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Hybrid recovery cannot be easily generalized to STAR and CRS codes, due to different data layouts</a:t>
            </a:r>
          </a:p>
          <a:p>
            <a:r>
              <a:rPr lang="en-US" dirty="0" smtClean="0"/>
              <a:t>Enumeration recovery has exponential computational overhead</a:t>
            </a:r>
          </a:p>
          <a:p>
            <a:pPr lvl="1"/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Can we develop an efficient scheme for efficient single-disk failure recovery?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077200" cy="3352800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en-US" sz="2400" dirty="0" smtClean="0"/>
              <a:t>Speedup in three aspects:</a:t>
            </a:r>
          </a:p>
          <a:p>
            <a:pPr lvl="1">
              <a:spcAft>
                <a:spcPts val="200"/>
              </a:spcAft>
            </a:pPr>
            <a:r>
              <a:rPr lang="en-US" sz="2000" dirty="0" smtClean="0"/>
              <a:t>Minimize search time for returning a recovery solution </a:t>
            </a:r>
          </a:p>
          <a:p>
            <a:pPr lvl="1">
              <a:spcAft>
                <a:spcPts val="200"/>
              </a:spcAft>
            </a:pPr>
            <a:r>
              <a:rPr lang="en-US" sz="2000" dirty="0" smtClean="0"/>
              <a:t>Minimize I/</a:t>
            </a:r>
            <a:r>
              <a:rPr lang="en-US" sz="2000" dirty="0" err="1" smtClean="0"/>
              <a:t>Os</a:t>
            </a:r>
            <a:r>
              <a:rPr lang="en-US" sz="2000" dirty="0" smtClean="0"/>
              <a:t> for recovery (hence minimize recovery time)</a:t>
            </a:r>
          </a:p>
          <a:p>
            <a:pPr lvl="1">
              <a:spcAft>
                <a:spcPts val="200"/>
              </a:spcAft>
            </a:pPr>
            <a:r>
              <a:rPr lang="en-US" sz="2000" dirty="0" smtClean="0"/>
              <a:t>Can be extended for parallelized recovery using multi-core technologies</a:t>
            </a:r>
          </a:p>
          <a:p>
            <a:pPr>
              <a:spcAft>
                <a:spcPts val="200"/>
              </a:spcAft>
            </a:pPr>
            <a:r>
              <a:rPr lang="en-US" sz="2400" dirty="0"/>
              <a:t>Applications: </a:t>
            </a:r>
            <a:r>
              <a:rPr lang="en-US" sz="2400" dirty="0" smtClean="0"/>
              <a:t>when </a:t>
            </a:r>
            <a:r>
              <a:rPr lang="en-US" sz="2400" dirty="0"/>
              <a:t>no </a:t>
            </a:r>
            <a:r>
              <a:rPr lang="en-US" sz="2400" dirty="0" smtClean="0"/>
              <a:t>pre-computations are available, or in online recovery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1612" y="1371600"/>
            <a:ext cx="8713788" cy="13684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2743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FF0000"/>
                </a:solidFill>
              </a:rPr>
              <a:t>Speedup of single-disk failure recovery </a:t>
            </a:r>
            <a:br>
              <a:rPr lang="en-US" sz="3200" b="1" kern="0" dirty="0" smtClean="0">
                <a:solidFill>
                  <a:srgbClr val="FF0000"/>
                </a:solidFill>
              </a:rPr>
            </a:br>
            <a:r>
              <a:rPr lang="en-US" sz="3200" b="1" kern="0" dirty="0" smtClean="0">
                <a:solidFill>
                  <a:srgbClr val="FF0000"/>
                </a:solidFill>
              </a:rPr>
              <a:t>for XOR-based erasure codes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128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Design a </a:t>
            </a:r>
            <a:r>
              <a:rPr lang="en-US" b="1" dirty="0" smtClean="0">
                <a:solidFill>
                  <a:srgbClr val="FF0000"/>
                </a:solidFill>
              </a:rPr>
              <a:t>replace recovery</a:t>
            </a:r>
            <a:r>
              <a:rPr lang="en-US" dirty="0" smtClean="0"/>
              <a:t> algorithm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Hill-climbing</a:t>
            </a:r>
            <a:r>
              <a:rPr lang="en-US" dirty="0" smtClean="0"/>
              <a:t> approach: incrementally replace feasible recovery solutions with fewer disk reads</a:t>
            </a:r>
          </a:p>
          <a:p>
            <a:r>
              <a:rPr lang="en-US" dirty="0" smtClean="0"/>
              <a:t>Implement and experiment on a networked storage </a:t>
            </a:r>
            <a:r>
              <a:rPr lang="en-US" dirty="0" err="1" smtClean="0"/>
              <a:t>testbed</a:t>
            </a:r>
            <a:endParaRPr lang="en-US" dirty="0" smtClean="0"/>
          </a:p>
          <a:p>
            <a:pPr lvl="1"/>
            <a:r>
              <a:rPr lang="en-US" dirty="0" smtClean="0"/>
              <a:t>Show recovery time reduction in both single-threaded and parallelized implementation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Observation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流程图: 磁盘 6"/>
          <p:cNvSpPr>
            <a:spLocks noChangeArrowheads="1"/>
          </p:cNvSpPr>
          <p:nvPr/>
        </p:nvSpPr>
        <p:spPr bwMode="auto">
          <a:xfrm>
            <a:off x="3929058" y="2357435"/>
            <a:ext cx="642938" cy="928689"/>
          </a:xfrm>
          <a:prstGeom prst="flowChartMagneticDisk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5400000" scaled="1"/>
          </a:gradFill>
          <a:ln w="9525" cmpd="sng">
            <a:solidFill>
              <a:srgbClr val="4A7EBB"/>
            </a:solidFill>
            <a:round/>
            <a:headEnd/>
            <a:tailEnd/>
          </a:ln>
          <a:effectLst>
            <a:outerShdw dist="20000" dir="5400000" algn="ctr" rotWithShape="0">
              <a:srgbClr val="000000">
                <a:alpha val="34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6" name="流程图: 磁盘 9"/>
          <p:cNvSpPr>
            <a:spLocks noChangeArrowheads="1"/>
          </p:cNvSpPr>
          <p:nvPr/>
        </p:nvSpPr>
        <p:spPr bwMode="auto">
          <a:xfrm>
            <a:off x="5357818" y="2357435"/>
            <a:ext cx="642938" cy="928689"/>
          </a:xfrm>
          <a:prstGeom prst="flowChartMagneticDisk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5400000" scaled="1"/>
          </a:gradFill>
          <a:ln w="9525" cmpd="sng">
            <a:solidFill>
              <a:srgbClr val="4A7EBB"/>
            </a:solidFill>
            <a:round/>
            <a:headEnd/>
            <a:tailEnd/>
          </a:ln>
          <a:effectLst>
            <a:outerShdw dist="20000" dir="5400000" algn="ctr" rotWithShape="0">
              <a:srgbClr val="000000">
                <a:alpha val="34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7" name="流程图: 磁盘 10"/>
          <p:cNvSpPr>
            <a:spLocks noChangeArrowheads="1"/>
          </p:cNvSpPr>
          <p:nvPr/>
        </p:nvSpPr>
        <p:spPr bwMode="auto">
          <a:xfrm>
            <a:off x="6715154" y="2357435"/>
            <a:ext cx="642938" cy="928689"/>
          </a:xfrm>
          <a:prstGeom prst="flowChartMagneticDisk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5400000" scaled="1"/>
          </a:gradFill>
          <a:ln w="9525" cmpd="sng">
            <a:solidFill>
              <a:srgbClr val="7D60A0"/>
            </a:solidFill>
            <a:round/>
            <a:headEnd/>
            <a:tailEnd/>
          </a:ln>
          <a:effectLst>
            <a:outerShdw dist="20000" dir="5400000" algn="ctr" rotWithShape="0">
              <a:srgbClr val="000000">
                <a:alpha val="34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8" name="流程图: 磁盘 11"/>
          <p:cNvSpPr>
            <a:spLocks noChangeArrowheads="1"/>
          </p:cNvSpPr>
          <p:nvPr/>
        </p:nvSpPr>
        <p:spPr bwMode="auto">
          <a:xfrm>
            <a:off x="8072467" y="2357435"/>
            <a:ext cx="642937" cy="928689"/>
          </a:xfrm>
          <a:prstGeom prst="flowChartMagneticDisk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5400000" scaled="1"/>
          </a:gradFill>
          <a:ln w="9525" cmpd="sng">
            <a:solidFill>
              <a:srgbClr val="7D60A0"/>
            </a:solidFill>
            <a:round/>
            <a:headEnd/>
            <a:tailEnd/>
          </a:ln>
          <a:effectLst>
            <a:outerShdw dist="20000" dir="5400000" algn="ctr" rotWithShape="0">
              <a:srgbClr val="000000">
                <a:alpha val="34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7500967" y="2571748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…</a:t>
            </a:r>
            <a:endParaRPr lang="zh-CN" altLang="en-US" sz="2800">
              <a:latin typeface="Calibri" pitchFamily="34" charset="0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4714876" y="2571748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…</a:t>
            </a:r>
            <a:endParaRPr lang="zh-CN" altLang="en-US" sz="2800" dirty="0">
              <a:latin typeface="Calibri" pitchFamily="34" charset="0"/>
            </a:endParaRPr>
          </a:p>
        </p:txBody>
      </p:sp>
      <p:sp>
        <p:nvSpPr>
          <p:cNvPr id="11" name="流程图: 磁盘 6"/>
          <p:cNvSpPr>
            <a:spLocks noChangeArrowheads="1"/>
          </p:cNvSpPr>
          <p:nvPr/>
        </p:nvSpPr>
        <p:spPr bwMode="auto">
          <a:xfrm>
            <a:off x="2643174" y="2357432"/>
            <a:ext cx="642938" cy="928692"/>
          </a:xfrm>
          <a:prstGeom prst="flowChartMagneticDisk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5400000" scaled="1"/>
          </a:gradFill>
          <a:ln w="9525" cmpd="sng">
            <a:solidFill>
              <a:srgbClr val="4A7EBB"/>
            </a:solidFill>
            <a:round/>
            <a:headEnd/>
            <a:tailEnd/>
          </a:ln>
          <a:effectLst>
            <a:outerShdw dist="20000" dir="5400000" algn="ctr" rotWithShape="0">
              <a:srgbClr val="000000">
                <a:alpha val="34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3357554" y="2571746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…</a:t>
            </a:r>
            <a:endParaRPr lang="zh-CN" altLang="en-US" sz="2800" dirty="0">
              <a:latin typeface="Calibri" pitchFamily="34" charset="0"/>
            </a:endParaRPr>
          </a:p>
        </p:txBody>
      </p:sp>
      <p:sp>
        <p:nvSpPr>
          <p:cNvPr id="13" name="左大括号 17"/>
          <p:cNvSpPr>
            <a:spLocks/>
          </p:cNvSpPr>
          <p:nvPr/>
        </p:nvSpPr>
        <p:spPr bwMode="auto">
          <a:xfrm rot="5400000" flipV="1">
            <a:off x="7572369" y="1214428"/>
            <a:ext cx="285750" cy="2000250"/>
          </a:xfrm>
          <a:prstGeom prst="leftBrace">
            <a:avLst>
              <a:gd name="adj1" fmla="val 8329"/>
              <a:gd name="adj2" fmla="val 50000"/>
            </a:avLst>
          </a:prstGeom>
          <a:noFill/>
          <a:ln w="9525" cmpd="sng">
            <a:solidFill>
              <a:srgbClr val="7D60A0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14" name="左大括号 16"/>
          <p:cNvSpPr>
            <a:spLocks/>
          </p:cNvSpPr>
          <p:nvPr/>
        </p:nvSpPr>
        <p:spPr bwMode="auto">
          <a:xfrm rot="5400000" flipV="1">
            <a:off x="4214812" y="571478"/>
            <a:ext cx="285750" cy="328614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mpd="sng">
            <a:solidFill>
              <a:srgbClr val="4A7EBB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4243" y="1714488"/>
            <a:ext cx="1666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 smtClean="0"/>
              <a:t>k data disks</a:t>
            </a:r>
            <a:endParaRPr lang="zh-CN" altLang="en-US" sz="20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661555" y="1671568"/>
            <a:ext cx="2107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 smtClean="0"/>
              <a:t>m parity disks</a:t>
            </a:r>
            <a:endParaRPr lang="zh-CN" altLang="en-US" sz="2000" b="1" i="1" dirty="0"/>
          </a:p>
        </p:txBody>
      </p:sp>
      <p:sp>
        <p:nvSpPr>
          <p:cNvPr id="17" name="左大括号 15"/>
          <p:cNvSpPr>
            <a:spLocks/>
          </p:cNvSpPr>
          <p:nvPr/>
        </p:nvSpPr>
        <p:spPr bwMode="auto">
          <a:xfrm rot="16200000" flipV="1">
            <a:off x="5536401" y="392895"/>
            <a:ext cx="285754" cy="6072208"/>
          </a:xfrm>
          <a:prstGeom prst="leftBrace">
            <a:avLst>
              <a:gd name="adj1" fmla="val 0"/>
              <a:gd name="adj2" fmla="val 54214"/>
            </a:avLst>
          </a:prstGeom>
          <a:noFill/>
          <a:ln w="9525" cmpd="sng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4923" y="3457518"/>
            <a:ext cx="1500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 smtClean="0"/>
              <a:t>n disks</a:t>
            </a:r>
            <a:endParaRPr lang="zh-CN" altLang="en-US" sz="2000" b="1" i="1" dirty="0"/>
          </a:p>
        </p:txBody>
      </p:sp>
      <p:sp>
        <p:nvSpPr>
          <p:cNvPr id="19" name="椭圆 19"/>
          <p:cNvSpPr/>
          <p:nvPr/>
        </p:nvSpPr>
        <p:spPr>
          <a:xfrm>
            <a:off x="142844" y="2571744"/>
            <a:ext cx="2300318" cy="500066"/>
          </a:xfrm>
          <a:prstGeom prst="ellipse">
            <a:avLst/>
          </a:prstGeom>
          <a:ln>
            <a:noFill/>
            <a:prstDash val="lg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i="1" dirty="0" smtClean="0"/>
              <a:t>Strip size: </a:t>
            </a:r>
            <a:r>
              <a:rPr lang="el-GR" altLang="zh-CN" sz="2000" i="1" dirty="0" smtClean="0"/>
              <a:t>ω</a:t>
            </a:r>
            <a:r>
              <a:rPr lang="en-US" altLang="zh-CN" sz="2000" i="1" dirty="0" smtClean="0"/>
              <a:t> </a:t>
            </a:r>
            <a:endParaRPr lang="zh-CN" altLang="en-US" sz="2000" i="1" dirty="0"/>
          </a:p>
        </p:txBody>
      </p:sp>
      <p:pic>
        <p:nvPicPr>
          <p:cNvPr id="20" name="Picture 49" descr="MCj025017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357430"/>
            <a:ext cx="7239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圆角矩形 23"/>
          <p:cNvSpPr/>
          <p:nvPr/>
        </p:nvSpPr>
        <p:spPr>
          <a:xfrm>
            <a:off x="117215" y="4429132"/>
            <a:ext cx="2643174" cy="78581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i="1" dirty="0" smtClean="0"/>
              <a:t>A strip of </a:t>
            </a:r>
            <a:r>
              <a:rPr lang="el-GR" altLang="zh-CN" sz="2000" i="1" dirty="0"/>
              <a:t>ω</a:t>
            </a:r>
            <a:r>
              <a:rPr lang="en-US" altLang="zh-CN" sz="2000" i="1" dirty="0" smtClean="0"/>
              <a:t> data symbols is lost</a:t>
            </a:r>
            <a:endParaRPr lang="zh-CN" altLang="en-US" sz="2000" i="1" dirty="0"/>
          </a:p>
        </p:txBody>
      </p:sp>
      <p:sp>
        <p:nvSpPr>
          <p:cNvPr id="22" name="右箭头 24"/>
          <p:cNvSpPr/>
          <p:nvPr/>
        </p:nvSpPr>
        <p:spPr>
          <a:xfrm rot="9381862">
            <a:off x="1532058" y="3561941"/>
            <a:ext cx="2513812" cy="32869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5"/>
          <p:cNvSpPr/>
          <p:nvPr/>
        </p:nvSpPr>
        <p:spPr>
          <a:xfrm>
            <a:off x="2849677" y="4643446"/>
            <a:ext cx="1107291" cy="32869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7"/>
          <p:cNvSpPr/>
          <p:nvPr/>
        </p:nvSpPr>
        <p:spPr>
          <a:xfrm>
            <a:off x="4071934" y="4102946"/>
            <a:ext cx="4843466" cy="140969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i="1" dirty="0" smtClean="0"/>
              <a:t>There likely exists an optimal recovery solution, such that this solution has 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exactly </a:t>
            </a:r>
            <a:r>
              <a:rPr lang="el-GR" altLang="zh-CN" sz="2000" b="1" i="1" dirty="0">
                <a:solidFill>
                  <a:srgbClr val="FF0000"/>
                </a:solidFill>
              </a:rPr>
              <a:t>ω 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parity symbols</a:t>
            </a:r>
            <a:r>
              <a:rPr lang="en-US" altLang="zh-CN" sz="2000" i="1" dirty="0" smtClean="0"/>
              <a:t>!</a:t>
            </a:r>
            <a:endParaRPr lang="zh-CN" alt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36234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Recovery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To recover a failed disk, choose a collection of parity symbols (per stripe) such that:</a:t>
            </a:r>
          </a:p>
          <a:p>
            <a:pPr lvl="1"/>
            <a:r>
              <a:rPr lang="en-US" dirty="0" smtClean="0"/>
              <a:t>The collection has </a:t>
            </a:r>
            <a:r>
              <a:rPr lang="el-GR" altLang="zh-CN" i="1" dirty="0" smtClean="0"/>
              <a:t>ω</a:t>
            </a:r>
            <a:r>
              <a:rPr lang="en-US" altLang="zh-CN" i="1" dirty="0" smtClean="0"/>
              <a:t> </a:t>
            </a:r>
            <a:r>
              <a:rPr lang="en-US" altLang="zh-CN" dirty="0" smtClean="0"/>
              <a:t>parity symbols</a:t>
            </a:r>
          </a:p>
          <a:p>
            <a:pPr lvl="1"/>
            <a:r>
              <a:rPr lang="en-US" dirty="0" smtClean="0"/>
              <a:t>The collection can correctly resolve the </a:t>
            </a:r>
            <a:r>
              <a:rPr lang="el-GR" altLang="zh-CN" i="1" dirty="0" smtClean="0"/>
              <a:t>ω</a:t>
            </a:r>
            <a:r>
              <a:rPr lang="en-US" altLang="zh-CN" dirty="0" smtClean="0"/>
              <a:t> lost data symbols</a:t>
            </a:r>
          </a:p>
          <a:p>
            <a:pPr lvl="1"/>
            <a:r>
              <a:rPr lang="en-US" dirty="0" smtClean="0"/>
              <a:t>Total number of data symbols encoded in the </a:t>
            </a:r>
            <a:r>
              <a:rPr lang="el-GR" altLang="zh-CN" i="1" dirty="0"/>
              <a:t>ω</a:t>
            </a:r>
            <a:r>
              <a:rPr lang="en-US" altLang="zh-CN" i="1" dirty="0"/>
              <a:t> </a:t>
            </a:r>
            <a:r>
              <a:rPr lang="en-US" altLang="zh-CN" dirty="0"/>
              <a:t>parity </a:t>
            </a:r>
            <a:r>
              <a:rPr lang="en-US" altLang="zh-CN" dirty="0" smtClean="0"/>
              <a:t>symbols is minimum </a:t>
            </a:r>
            <a:r>
              <a:rPr lang="en-US" altLang="zh-CN" dirty="0" smtClean="0">
                <a:sym typeface="Wingdings" pitchFamily="2" charset="2"/>
              </a:rPr>
              <a:t> </a:t>
            </a:r>
            <a:r>
              <a:rPr lang="en-US" altLang="zh-CN" dirty="0" smtClean="0"/>
              <a:t>minimize disk reads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Replace Recovery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289877"/>
              </p:ext>
            </p:extLst>
          </p:nvPr>
        </p:nvGraphicFramePr>
        <p:xfrm>
          <a:off x="685800" y="1706880"/>
          <a:ext cx="7858180" cy="1493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58245"/>
                <a:gridCol w="709993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i="1" dirty="0" smtClean="0"/>
                        <a:t>P</a:t>
                      </a:r>
                      <a:r>
                        <a:rPr lang="en-US" altLang="zh-CN" sz="2000" b="1" i="1" baseline="-25000" dirty="0" smtClean="0"/>
                        <a:t>i</a:t>
                      </a:r>
                      <a:r>
                        <a:rPr lang="en-US" altLang="zh-CN" sz="2000" dirty="0" smtClean="0"/>
                        <a:t> 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 smtClean="0"/>
                        <a:t>set of parity symbols in the </a:t>
                      </a:r>
                      <a:r>
                        <a:rPr lang="en-US" altLang="zh-CN" sz="2000" b="1" i="1" dirty="0" err="1" smtClean="0"/>
                        <a:t>i</a:t>
                      </a:r>
                      <a:r>
                        <a:rPr lang="en-US" altLang="zh-CN" sz="2000" b="0" dirty="0" err="1" smtClean="0"/>
                        <a:t>th</a:t>
                      </a:r>
                      <a:r>
                        <a:rPr lang="en-US" altLang="zh-CN" sz="2000" b="0" dirty="0" smtClean="0"/>
                        <a:t> (</a:t>
                      </a:r>
                      <a:r>
                        <a:rPr lang="en-US" altLang="zh-CN" sz="2000" b="1" i="1" dirty="0" smtClean="0"/>
                        <a:t>1</a:t>
                      </a:r>
                      <a:r>
                        <a:rPr lang="en-US" altLang="zh-CN" sz="2000" b="0" i="1" dirty="0" smtClean="0"/>
                        <a:t>≤</a:t>
                      </a:r>
                      <a:r>
                        <a:rPr lang="en-US" altLang="zh-CN" sz="2000" b="1" i="1" dirty="0" smtClean="0"/>
                        <a:t>i</a:t>
                      </a:r>
                      <a:r>
                        <a:rPr lang="en-US" altLang="zh-CN" sz="2000" b="0" i="1" dirty="0" smtClean="0"/>
                        <a:t> ≤ </a:t>
                      </a:r>
                      <a:r>
                        <a:rPr lang="en-US" altLang="zh-CN" sz="2000" b="1" i="1" dirty="0" smtClean="0"/>
                        <a:t>m</a:t>
                      </a:r>
                      <a:r>
                        <a:rPr lang="en-US" altLang="zh-CN" sz="2000" b="0" dirty="0" smtClean="0"/>
                        <a:t>) parity disk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1" dirty="0" smtClean="0"/>
                        <a:t>X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collection of </a:t>
                      </a:r>
                      <a:r>
                        <a:rPr lang="el-GR" altLang="zh-CN" sz="2000" b="1" i="1" dirty="0" smtClean="0"/>
                        <a:t>ω</a:t>
                      </a:r>
                      <a:r>
                        <a:rPr lang="en-US" altLang="zh-CN" sz="2000" dirty="0" smtClean="0"/>
                        <a:t> parity symbols used for recovery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1" dirty="0" smtClean="0"/>
                        <a:t>Y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collection of parity symbols that are considered to be included in </a:t>
                      </a:r>
                      <a:r>
                        <a:rPr lang="en-US" altLang="zh-CN" sz="2000" b="1" i="1" dirty="0" smtClean="0"/>
                        <a:t>X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椭圆 7"/>
          <p:cNvSpPr/>
          <p:nvPr/>
        </p:nvSpPr>
        <p:spPr>
          <a:xfrm>
            <a:off x="3886200" y="3048000"/>
            <a:ext cx="4352948" cy="7143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i="1" dirty="0" smtClean="0"/>
              <a:t>Target</a:t>
            </a:r>
            <a:r>
              <a:rPr lang="en-US" altLang="zh-CN" sz="2000" i="1" dirty="0" smtClean="0"/>
              <a:t>: reduce number of read symbols</a:t>
            </a:r>
            <a:endParaRPr lang="zh-CN" altLang="en-US" sz="2000" i="1" dirty="0"/>
          </a:p>
        </p:txBody>
      </p:sp>
      <p:graphicFrame>
        <p:nvGraphicFramePr>
          <p:cNvPr id="10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797260"/>
              </p:ext>
            </p:extLst>
          </p:nvPr>
        </p:nvGraphicFramePr>
        <p:xfrm>
          <a:off x="376210" y="3947159"/>
          <a:ext cx="8539190" cy="2682241"/>
        </p:xfrm>
        <a:graphic>
          <a:graphicData uri="http://schemas.openxmlformats.org/drawingml/2006/table">
            <a:tbl>
              <a:tblPr firstRow="1" bandRow="1"/>
              <a:tblGrid>
                <a:gridCol w="709037"/>
                <a:gridCol w="7830153"/>
              </a:tblGrid>
              <a:tr h="515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i="1" dirty="0" smtClean="0"/>
                        <a:t>1</a:t>
                      </a:r>
                      <a:endParaRPr lang="zh-CN" altLang="en-US" sz="2000" b="1" i="1" dirty="0"/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 smtClean="0"/>
                        <a:t>Initialize </a:t>
                      </a:r>
                      <a:r>
                        <a:rPr lang="en-US" altLang="zh-CN" sz="2000" b="1" i="1" dirty="0" smtClean="0"/>
                        <a:t>X</a:t>
                      </a:r>
                      <a:r>
                        <a:rPr lang="en-US" altLang="zh-CN" sz="2000" b="0" dirty="0" smtClean="0"/>
                        <a:t> with the </a:t>
                      </a:r>
                      <a:r>
                        <a:rPr lang="el-GR" altLang="zh-CN" sz="2000" b="1" i="1" dirty="0" smtClean="0"/>
                        <a:t>ω</a:t>
                      </a:r>
                      <a:r>
                        <a:rPr lang="en-US" altLang="zh-CN" sz="2000" b="0" dirty="0" smtClean="0"/>
                        <a:t> parity symbols of </a:t>
                      </a:r>
                      <a:r>
                        <a:rPr lang="en-US" altLang="zh-CN" sz="2000" b="1" i="1" dirty="0" smtClean="0"/>
                        <a:t>P</a:t>
                      </a:r>
                      <a:r>
                        <a:rPr lang="en-US" altLang="zh-CN" sz="2000" b="1" i="1" baseline="-25000" dirty="0" smtClean="0"/>
                        <a:t>1</a:t>
                      </a:r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</a:tr>
              <a:tr h="11347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2000" b="1" i="1" dirty="0" smtClean="0"/>
                        <a:t>2</a:t>
                      </a:r>
                      <a:endParaRPr lang="zh-CN" altLang="en-US" sz="2000" b="1" i="1" dirty="0"/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altLang="zh-CN" sz="2000" dirty="0" smtClean="0"/>
                        <a:t>Set </a:t>
                      </a:r>
                      <a:r>
                        <a:rPr lang="en-US" altLang="zh-CN" sz="2000" b="1" i="1" dirty="0" smtClean="0"/>
                        <a:t>Y</a:t>
                      </a:r>
                      <a:r>
                        <a:rPr lang="en-US" altLang="zh-CN" sz="2000" dirty="0" smtClean="0"/>
                        <a:t> to be the collection of parity</a:t>
                      </a:r>
                      <a:r>
                        <a:rPr lang="en-US" altLang="zh-CN" sz="2000" baseline="0" dirty="0" smtClean="0"/>
                        <a:t> symbols in </a:t>
                      </a:r>
                      <a:r>
                        <a:rPr lang="en-US" altLang="zh-CN" sz="2000" b="1" i="1" baseline="0" dirty="0" smtClean="0"/>
                        <a:t>P</a:t>
                      </a:r>
                      <a:r>
                        <a:rPr lang="en-US" altLang="zh-CN" sz="2000" b="1" i="1" baseline="-25000" dirty="0" smtClean="0"/>
                        <a:t>2</a:t>
                      </a:r>
                      <a:r>
                        <a:rPr lang="en-US" altLang="zh-CN" sz="2000" b="1" i="1" baseline="0" dirty="0" smtClean="0"/>
                        <a:t> </a:t>
                      </a:r>
                      <a:r>
                        <a:rPr lang="en-US" altLang="zh-CN" sz="2000" b="0" i="0" baseline="0" dirty="0" smtClean="0"/>
                        <a:t>;</a:t>
                      </a:r>
                    </a:p>
                    <a:p>
                      <a:r>
                        <a:rPr lang="en-US" altLang="zh-CN" sz="2000" b="0" i="0" baseline="0" dirty="0" smtClean="0">
                          <a:solidFill>
                            <a:srgbClr val="FF0000"/>
                          </a:solidFill>
                        </a:rPr>
                        <a:t>Replace</a:t>
                      </a:r>
                      <a:r>
                        <a:rPr lang="en-US" altLang="zh-CN" sz="2000" b="0" i="0" baseline="0" dirty="0" smtClean="0"/>
                        <a:t> “some” parity symbols in </a:t>
                      </a:r>
                      <a:r>
                        <a:rPr lang="en-US" altLang="zh-CN" sz="2000" b="1" i="1" baseline="0" dirty="0" smtClean="0"/>
                        <a:t>X</a:t>
                      </a:r>
                      <a:r>
                        <a:rPr lang="en-US" altLang="zh-CN" sz="2000" b="0" i="0" baseline="0" dirty="0" smtClean="0"/>
                        <a:t> with same number of symbols in </a:t>
                      </a:r>
                      <a:r>
                        <a:rPr lang="en-US" altLang="zh-CN" sz="2000" b="1" i="1" baseline="0" dirty="0" smtClean="0"/>
                        <a:t>Y</a:t>
                      </a:r>
                      <a:r>
                        <a:rPr lang="en-US" altLang="zh-CN" sz="2000" b="0" i="0" baseline="0" dirty="0" smtClean="0"/>
                        <a:t>, such that </a:t>
                      </a:r>
                      <a:r>
                        <a:rPr lang="en-US" altLang="zh-CN" sz="2000" b="1" i="1" baseline="0" dirty="0" smtClean="0"/>
                        <a:t>X</a:t>
                      </a:r>
                      <a:r>
                        <a:rPr lang="en-US" altLang="zh-CN" sz="2000" b="0" i="0" baseline="0" dirty="0" smtClean="0"/>
                        <a:t> is </a:t>
                      </a:r>
                      <a:r>
                        <a:rPr lang="en-US" altLang="zh-CN" sz="2000" b="0" i="0" baseline="0" dirty="0" smtClean="0">
                          <a:solidFill>
                            <a:srgbClr val="FF0000"/>
                          </a:solidFill>
                        </a:rPr>
                        <a:t>valid</a:t>
                      </a:r>
                      <a:r>
                        <a:rPr lang="en-US" altLang="zh-CN" sz="2000" b="0" i="0" baseline="0" dirty="0" smtClean="0"/>
                        <a:t> to resolve the </a:t>
                      </a:r>
                      <a:r>
                        <a:rPr lang="el-GR" altLang="zh-CN" sz="2000" b="1" i="1" dirty="0" smtClean="0"/>
                        <a:t>ω</a:t>
                      </a:r>
                      <a:r>
                        <a:rPr lang="en-US" altLang="zh-CN" sz="2000" b="0" i="0" baseline="0" dirty="0" smtClean="0"/>
                        <a:t> lost data symbols</a:t>
                      </a:r>
                      <a:endParaRPr lang="zh-CN" altLang="en-US" sz="2000" b="0" i="0" dirty="0"/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515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2000" b="1" i="1" dirty="0" smtClean="0"/>
                        <a:t>3</a:t>
                      </a:r>
                      <a:endParaRPr lang="zh-CN" altLang="en-US" sz="2000" b="1" i="1" dirty="0"/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altLang="zh-CN" sz="2000" dirty="0" smtClean="0"/>
                        <a:t>Replace</a:t>
                      </a:r>
                      <a:r>
                        <a:rPr lang="en-US" altLang="zh-CN" sz="2000" baseline="0" dirty="0" smtClean="0"/>
                        <a:t> </a:t>
                      </a:r>
                      <a:r>
                        <a:rPr lang="en-US" altLang="zh-CN" sz="2000" b="1" baseline="0" dirty="0" smtClean="0"/>
                        <a:t>Step</a:t>
                      </a:r>
                      <a:r>
                        <a:rPr lang="en-US" altLang="zh-CN" sz="2000" baseline="0" dirty="0" smtClean="0"/>
                        <a:t> </a:t>
                      </a:r>
                      <a:r>
                        <a:rPr lang="en-US" altLang="zh-CN" sz="2000" b="1" baseline="0" dirty="0" smtClean="0"/>
                        <a:t>2</a:t>
                      </a:r>
                      <a:r>
                        <a:rPr lang="en-US" altLang="zh-CN" sz="2000" baseline="0" dirty="0" smtClean="0"/>
                        <a:t> by resetting </a:t>
                      </a:r>
                      <a:r>
                        <a:rPr lang="en-US" altLang="zh-CN" sz="2000" b="1" i="1" baseline="0" dirty="0" smtClean="0"/>
                        <a:t>Y</a:t>
                      </a:r>
                      <a:r>
                        <a:rPr lang="en-US" altLang="zh-CN" sz="2000" baseline="0" dirty="0" smtClean="0"/>
                        <a:t> with </a:t>
                      </a:r>
                      <a:r>
                        <a:rPr lang="en-US" altLang="zh-CN" sz="2000" b="1" i="1" baseline="0" dirty="0" smtClean="0"/>
                        <a:t>P</a:t>
                      </a:r>
                      <a:r>
                        <a:rPr lang="en-US" altLang="zh-CN" sz="2000" b="1" i="1" baseline="-25000" dirty="0" smtClean="0"/>
                        <a:t>3</a:t>
                      </a:r>
                      <a:r>
                        <a:rPr lang="en-US" altLang="zh-CN" sz="2000" baseline="0" dirty="0" smtClean="0"/>
                        <a:t>, …,</a:t>
                      </a:r>
                      <a:r>
                        <a:rPr lang="en-US" altLang="zh-CN" sz="2000" b="1" i="1" baseline="0" dirty="0" smtClean="0"/>
                        <a:t>P</a:t>
                      </a:r>
                      <a:r>
                        <a:rPr lang="en-US" altLang="zh-CN" sz="2000" b="1" i="1" baseline="-25000" dirty="0" smtClean="0"/>
                        <a:t>m</a:t>
                      </a:r>
                      <a:endParaRPr lang="zh-CN" altLang="en-US" sz="2000" baseline="-25000" dirty="0"/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</a:tr>
              <a:tr h="515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2000" b="1" i="1" dirty="0" smtClean="0"/>
                        <a:t>4</a:t>
                      </a:r>
                      <a:endParaRPr lang="zh-CN" altLang="en-US" sz="2000" b="1" i="1" dirty="0"/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altLang="zh-CN" sz="2000" dirty="0" smtClean="0"/>
                        <a:t>Obtain resulting </a:t>
                      </a:r>
                      <a:r>
                        <a:rPr lang="en-US" altLang="zh-CN" sz="2000" b="1" i="1" dirty="0" smtClean="0"/>
                        <a:t>X</a:t>
                      </a:r>
                      <a:r>
                        <a:rPr lang="en-US" altLang="zh-CN" sz="2000" b="1" i="1" baseline="0" dirty="0" smtClean="0"/>
                        <a:t> </a:t>
                      </a:r>
                      <a:r>
                        <a:rPr lang="en-US" altLang="zh-CN" sz="2000" b="0" i="0" baseline="0" dirty="0" smtClean="0"/>
                        <a:t>and</a:t>
                      </a:r>
                      <a:r>
                        <a:rPr lang="en-US" altLang="zh-CN" sz="2000" b="1" i="1" baseline="0" dirty="0" smtClean="0"/>
                        <a:t> </a:t>
                      </a:r>
                      <a:r>
                        <a:rPr lang="en-US" altLang="zh-CN" sz="2000" dirty="0" smtClean="0"/>
                        <a:t>corresponding encoding data symbols</a:t>
                      </a:r>
                      <a:endParaRPr lang="zh-CN" altLang="en-US" sz="2000" dirty="0"/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左弧形箭头 8"/>
          <p:cNvSpPr/>
          <p:nvPr/>
        </p:nvSpPr>
        <p:spPr>
          <a:xfrm rot="11124088">
            <a:off x="7924603" y="3361678"/>
            <a:ext cx="357190" cy="1428760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264592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Notation: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429000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Algorithm: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1066801" y="1295400"/>
            <a:ext cx="6613996" cy="2961739"/>
            <a:chOff x="1066801" y="1295400"/>
            <a:chExt cx="6613996" cy="2961739"/>
          </a:xfrm>
        </p:grpSpPr>
        <p:grpSp>
          <p:nvGrpSpPr>
            <p:cNvPr id="5" name="Group 4"/>
            <p:cNvGrpSpPr/>
            <p:nvPr/>
          </p:nvGrpSpPr>
          <p:grpSpPr>
            <a:xfrm>
              <a:off x="1598241" y="1517325"/>
              <a:ext cx="1807342" cy="2331831"/>
              <a:chOff x="1366835" y="1340778"/>
              <a:chExt cx="2286016" cy="2857520"/>
            </a:xfrm>
          </p:grpSpPr>
          <p:sp>
            <p:nvSpPr>
              <p:cNvPr id="6" name="矩形 16"/>
              <p:cNvSpPr/>
              <p:nvPr/>
            </p:nvSpPr>
            <p:spPr>
              <a:xfrm>
                <a:off x="1366835" y="1340778"/>
                <a:ext cx="571504" cy="35719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" name="矩形 17"/>
              <p:cNvSpPr/>
              <p:nvPr/>
            </p:nvSpPr>
            <p:spPr>
              <a:xfrm>
                <a:off x="1366835" y="1697968"/>
                <a:ext cx="571504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" name="矩形 19"/>
              <p:cNvSpPr/>
              <p:nvPr/>
            </p:nvSpPr>
            <p:spPr>
              <a:xfrm>
                <a:off x="1366835" y="2055158"/>
                <a:ext cx="571504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" name="矩形 20"/>
              <p:cNvSpPr/>
              <p:nvPr/>
            </p:nvSpPr>
            <p:spPr>
              <a:xfrm>
                <a:off x="1366835" y="2412348"/>
                <a:ext cx="571504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" name="矩形 21"/>
              <p:cNvSpPr/>
              <p:nvPr/>
            </p:nvSpPr>
            <p:spPr>
              <a:xfrm>
                <a:off x="1366835" y="2769538"/>
                <a:ext cx="571504" cy="35719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" name="矩形 22"/>
              <p:cNvSpPr/>
              <p:nvPr/>
            </p:nvSpPr>
            <p:spPr>
              <a:xfrm>
                <a:off x="1366835" y="3126728"/>
                <a:ext cx="571504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" name="矩形 23"/>
              <p:cNvSpPr/>
              <p:nvPr/>
            </p:nvSpPr>
            <p:spPr>
              <a:xfrm>
                <a:off x="1366835" y="3483918"/>
                <a:ext cx="571504" cy="35719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" name="矩形 24"/>
              <p:cNvSpPr/>
              <p:nvPr/>
            </p:nvSpPr>
            <p:spPr>
              <a:xfrm>
                <a:off x="1366835" y="3841108"/>
                <a:ext cx="571504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" name="矩形 25"/>
              <p:cNvSpPr/>
              <p:nvPr/>
            </p:nvSpPr>
            <p:spPr>
              <a:xfrm>
                <a:off x="1938339" y="1340778"/>
                <a:ext cx="571504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" name="矩形 26"/>
              <p:cNvSpPr/>
              <p:nvPr/>
            </p:nvSpPr>
            <p:spPr>
              <a:xfrm>
                <a:off x="1938339" y="1697968"/>
                <a:ext cx="571504" cy="35719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" name="矩形 27"/>
              <p:cNvSpPr/>
              <p:nvPr/>
            </p:nvSpPr>
            <p:spPr>
              <a:xfrm>
                <a:off x="1938339" y="2055158"/>
                <a:ext cx="571504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7" name="矩形 28"/>
              <p:cNvSpPr/>
              <p:nvPr/>
            </p:nvSpPr>
            <p:spPr>
              <a:xfrm>
                <a:off x="1938339" y="2412348"/>
                <a:ext cx="571504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8" name="矩形 29"/>
              <p:cNvSpPr/>
              <p:nvPr/>
            </p:nvSpPr>
            <p:spPr>
              <a:xfrm>
                <a:off x="1938339" y="2769538"/>
                <a:ext cx="571504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9" name="矩形 30"/>
              <p:cNvSpPr/>
              <p:nvPr/>
            </p:nvSpPr>
            <p:spPr>
              <a:xfrm>
                <a:off x="1938339" y="3126728"/>
                <a:ext cx="571504" cy="35719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0" name="矩形 31"/>
              <p:cNvSpPr/>
              <p:nvPr/>
            </p:nvSpPr>
            <p:spPr>
              <a:xfrm>
                <a:off x="1938339" y="3483918"/>
                <a:ext cx="571504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1" name="矩形 32"/>
              <p:cNvSpPr/>
              <p:nvPr/>
            </p:nvSpPr>
            <p:spPr>
              <a:xfrm>
                <a:off x="1938339" y="3841108"/>
                <a:ext cx="571504" cy="35719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2" name="矩形 33"/>
              <p:cNvSpPr/>
              <p:nvPr/>
            </p:nvSpPr>
            <p:spPr>
              <a:xfrm>
                <a:off x="2509843" y="1340778"/>
                <a:ext cx="571504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3" name="矩形 34"/>
              <p:cNvSpPr/>
              <p:nvPr/>
            </p:nvSpPr>
            <p:spPr>
              <a:xfrm>
                <a:off x="2509843" y="1697968"/>
                <a:ext cx="571504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4" name="矩形 35"/>
              <p:cNvSpPr/>
              <p:nvPr/>
            </p:nvSpPr>
            <p:spPr>
              <a:xfrm>
                <a:off x="2509843" y="2055158"/>
                <a:ext cx="571504" cy="35719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5" name="矩形 36"/>
              <p:cNvSpPr/>
              <p:nvPr/>
            </p:nvSpPr>
            <p:spPr>
              <a:xfrm>
                <a:off x="2509843" y="2412348"/>
                <a:ext cx="571504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6" name="矩形 37"/>
              <p:cNvSpPr/>
              <p:nvPr/>
            </p:nvSpPr>
            <p:spPr>
              <a:xfrm>
                <a:off x="2509843" y="2769538"/>
                <a:ext cx="571504" cy="35719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7" name="矩形 38"/>
              <p:cNvSpPr/>
              <p:nvPr/>
            </p:nvSpPr>
            <p:spPr>
              <a:xfrm>
                <a:off x="2509843" y="3126728"/>
                <a:ext cx="571504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8" name="矩形 39"/>
              <p:cNvSpPr/>
              <p:nvPr/>
            </p:nvSpPr>
            <p:spPr>
              <a:xfrm>
                <a:off x="2509843" y="3483918"/>
                <a:ext cx="571504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9" name="矩形 40"/>
              <p:cNvSpPr/>
              <p:nvPr/>
            </p:nvSpPr>
            <p:spPr>
              <a:xfrm>
                <a:off x="2509843" y="3841108"/>
                <a:ext cx="571504" cy="35719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0" name="矩形 41"/>
              <p:cNvSpPr/>
              <p:nvPr/>
            </p:nvSpPr>
            <p:spPr>
              <a:xfrm>
                <a:off x="3081347" y="1340778"/>
                <a:ext cx="571504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1" name="矩形 42"/>
              <p:cNvSpPr/>
              <p:nvPr/>
            </p:nvSpPr>
            <p:spPr>
              <a:xfrm>
                <a:off x="3081347" y="1697968"/>
                <a:ext cx="571504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2" name="矩形 43"/>
              <p:cNvSpPr/>
              <p:nvPr/>
            </p:nvSpPr>
            <p:spPr>
              <a:xfrm>
                <a:off x="3081347" y="2055158"/>
                <a:ext cx="571504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3" name="矩形 44"/>
              <p:cNvSpPr/>
              <p:nvPr/>
            </p:nvSpPr>
            <p:spPr>
              <a:xfrm>
                <a:off x="3081347" y="2412348"/>
                <a:ext cx="571504" cy="35719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4" name="矩形 45"/>
              <p:cNvSpPr/>
              <p:nvPr/>
            </p:nvSpPr>
            <p:spPr>
              <a:xfrm>
                <a:off x="3081347" y="2769538"/>
                <a:ext cx="571504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5" name="矩形 46"/>
              <p:cNvSpPr/>
              <p:nvPr/>
            </p:nvSpPr>
            <p:spPr>
              <a:xfrm>
                <a:off x="3081347" y="3126728"/>
                <a:ext cx="571504" cy="35719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6" name="矩形 47"/>
              <p:cNvSpPr/>
              <p:nvPr/>
            </p:nvSpPr>
            <p:spPr>
              <a:xfrm>
                <a:off x="3081347" y="3483918"/>
                <a:ext cx="571504" cy="35719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7" name="矩形 48"/>
              <p:cNvSpPr/>
              <p:nvPr/>
            </p:nvSpPr>
            <p:spPr>
              <a:xfrm>
                <a:off x="3081347" y="3841108"/>
                <a:ext cx="571504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070792" y="1481393"/>
              <a:ext cx="4478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ea typeface="Arial Unicode MS" pitchFamily="34" charset="-122"/>
                  <a:cs typeface="Arial Unicode MS" pitchFamily="34" charset="-122"/>
                </a:rPr>
                <a:t>D0</a:t>
              </a:r>
              <a:endParaRPr lang="zh-CN" altLang="en-US" sz="1600" b="1" dirty="0"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66801" y="1773890"/>
              <a:ext cx="4478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ea typeface="Arial Unicode MS" pitchFamily="34" charset="-122"/>
                  <a:cs typeface="Arial Unicode MS" pitchFamily="34" charset="-122"/>
                </a:rPr>
                <a:t>D1</a:t>
              </a:r>
              <a:endParaRPr lang="zh-CN" altLang="en-US" sz="1600" b="1" dirty="0"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66801" y="2083643"/>
              <a:ext cx="4478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ea typeface="Arial Unicode MS" pitchFamily="34" charset="-122"/>
                  <a:cs typeface="Arial Unicode MS" pitchFamily="34" charset="-122"/>
                </a:rPr>
                <a:t>D2</a:t>
              </a:r>
              <a:endParaRPr lang="zh-CN" altLang="en-US" sz="1600" b="1" dirty="0"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66801" y="2380585"/>
              <a:ext cx="4478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ea typeface="Arial Unicode MS" pitchFamily="34" charset="-122"/>
                  <a:cs typeface="Arial Unicode MS" pitchFamily="34" charset="-122"/>
                </a:rPr>
                <a:t>D3</a:t>
              </a:r>
              <a:endParaRPr lang="zh-CN" altLang="en-US" sz="1600" b="1" dirty="0"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66801" y="2662672"/>
              <a:ext cx="4478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ea typeface="Arial Unicode MS" pitchFamily="34" charset="-122"/>
                  <a:cs typeface="Arial Unicode MS" pitchFamily="34" charset="-122"/>
                </a:rPr>
                <a:t>C0</a:t>
              </a:r>
              <a:endParaRPr lang="zh-CN" altLang="en-US" sz="1600" b="1" dirty="0"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6801" y="2961912"/>
              <a:ext cx="4478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ea typeface="Arial Unicode MS" pitchFamily="34" charset="-122"/>
                  <a:cs typeface="Arial Unicode MS" pitchFamily="34" charset="-122"/>
                </a:rPr>
                <a:t>C1</a:t>
              </a:r>
              <a:endParaRPr lang="zh-CN" altLang="en-US" sz="1600" b="1" dirty="0"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66801" y="3263048"/>
              <a:ext cx="4478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ea typeface="Arial Unicode MS" pitchFamily="34" charset="-122"/>
                  <a:cs typeface="Arial Unicode MS" pitchFamily="34" charset="-122"/>
                </a:rPr>
                <a:t>C2</a:t>
              </a:r>
              <a:endParaRPr lang="zh-CN" altLang="en-US" sz="1600" b="1" dirty="0"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66801" y="3576719"/>
              <a:ext cx="4478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ea typeface="Arial Unicode MS" pitchFamily="34" charset="-122"/>
                  <a:cs typeface="Arial Unicode MS" pitchFamily="34" charset="-122"/>
                </a:rPr>
                <a:t>C3</a:t>
              </a:r>
              <a:endParaRPr lang="zh-CN" altLang="en-US" sz="1600" b="1" dirty="0"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48762" y="3918585"/>
              <a:ext cx="20009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 smtClean="0"/>
                <a:t>Generator Matrix</a:t>
              </a:r>
              <a:endParaRPr lang="zh-CN" altLang="en-US" sz="1600" b="1" i="1" dirty="0"/>
            </a:p>
          </p:txBody>
        </p:sp>
        <p:sp>
          <p:nvSpPr>
            <p:cNvPr id="47" name="Multiply 193"/>
            <p:cNvSpPr/>
            <p:nvPr/>
          </p:nvSpPr>
          <p:spPr>
            <a:xfrm>
              <a:off x="3532527" y="2487351"/>
              <a:ext cx="481954" cy="334580"/>
            </a:xfrm>
            <a:prstGeom prst="mathMultiply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sp>
          <p:nvSpPr>
            <p:cNvPr id="48" name="矩形 59"/>
            <p:cNvSpPr/>
            <p:nvPr/>
          </p:nvSpPr>
          <p:spPr>
            <a:xfrm>
              <a:off x="4113458" y="2048211"/>
              <a:ext cx="516383" cy="3136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  <a:ea typeface="Arial Unicode MS" pitchFamily="34" charset="-122"/>
                  <a:cs typeface="Arial Unicode MS" pitchFamily="34" charset="-122"/>
                </a:rPr>
                <a:t>D0</a:t>
              </a:r>
              <a:endParaRPr lang="zh-CN" altLang="en-US" sz="1600" b="1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9" name="矩形 60"/>
            <p:cNvSpPr/>
            <p:nvPr/>
          </p:nvSpPr>
          <p:spPr>
            <a:xfrm>
              <a:off x="4113458" y="2361883"/>
              <a:ext cx="516383" cy="3136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  <a:ea typeface="Arial Unicode MS" pitchFamily="34" charset="-122"/>
                  <a:cs typeface="Arial Unicode MS" pitchFamily="34" charset="-122"/>
                </a:rPr>
                <a:t>D1</a:t>
              </a:r>
              <a:endParaRPr lang="zh-CN" altLang="en-US" sz="1600" b="1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0" name="矩形 61"/>
            <p:cNvSpPr/>
            <p:nvPr/>
          </p:nvSpPr>
          <p:spPr>
            <a:xfrm>
              <a:off x="4113458" y="2675554"/>
              <a:ext cx="516383" cy="3136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  <a:ea typeface="Arial Unicode MS" pitchFamily="34" charset="-122"/>
                  <a:cs typeface="Arial Unicode MS" pitchFamily="34" charset="-122"/>
                </a:rPr>
                <a:t>D2</a:t>
              </a:r>
              <a:endParaRPr lang="zh-CN" altLang="en-US" sz="1600" b="1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1" name="矩形 62"/>
            <p:cNvSpPr/>
            <p:nvPr/>
          </p:nvSpPr>
          <p:spPr>
            <a:xfrm>
              <a:off x="4113458" y="2989226"/>
              <a:ext cx="516383" cy="3136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  <a:ea typeface="Arial Unicode MS" pitchFamily="34" charset="-122"/>
                  <a:cs typeface="Arial Unicode MS" pitchFamily="34" charset="-122"/>
                </a:rPr>
                <a:t>D3</a:t>
              </a:r>
              <a:endParaRPr lang="zh-CN" altLang="en-US" sz="1600" b="1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2" name="Equal 216"/>
            <p:cNvSpPr/>
            <p:nvPr/>
          </p:nvSpPr>
          <p:spPr>
            <a:xfrm>
              <a:off x="4711608" y="2533358"/>
              <a:ext cx="757357" cy="267664"/>
            </a:xfrm>
            <a:prstGeom prst="mathEqual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53" name="矩形 64"/>
            <p:cNvSpPr/>
            <p:nvPr/>
          </p:nvSpPr>
          <p:spPr>
            <a:xfrm>
              <a:off x="5533512" y="1420869"/>
              <a:ext cx="516383" cy="3136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  <a:ea typeface="Arial Unicode MS" pitchFamily="34" charset="-122"/>
                  <a:cs typeface="Arial Unicode MS" pitchFamily="34" charset="-122"/>
                </a:rPr>
                <a:t>D0</a:t>
              </a:r>
              <a:endParaRPr lang="zh-CN" altLang="en-US" sz="1600" b="1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4" name="矩形 65"/>
            <p:cNvSpPr/>
            <p:nvPr/>
          </p:nvSpPr>
          <p:spPr>
            <a:xfrm>
              <a:off x="5533512" y="1734540"/>
              <a:ext cx="516383" cy="3136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  <a:ea typeface="Arial Unicode MS" pitchFamily="34" charset="-122"/>
                  <a:cs typeface="Arial Unicode MS" pitchFamily="34" charset="-122"/>
                </a:rPr>
                <a:t>D1</a:t>
              </a:r>
              <a:endParaRPr lang="zh-CN" altLang="en-US" sz="1600" b="1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5" name="矩形 66"/>
            <p:cNvSpPr/>
            <p:nvPr/>
          </p:nvSpPr>
          <p:spPr>
            <a:xfrm>
              <a:off x="5533512" y="2048211"/>
              <a:ext cx="516383" cy="3136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  <a:ea typeface="Arial Unicode MS" pitchFamily="34" charset="-122"/>
                  <a:cs typeface="Arial Unicode MS" pitchFamily="34" charset="-122"/>
                </a:rPr>
                <a:t>D2</a:t>
              </a:r>
              <a:endParaRPr lang="zh-CN" altLang="en-US" sz="1600" b="1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6" name="矩形 67"/>
            <p:cNvSpPr/>
            <p:nvPr/>
          </p:nvSpPr>
          <p:spPr>
            <a:xfrm>
              <a:off x="5533512" y="2361883"/>
              <a:ext cx="516383" cy="3136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  <a:ea typeface="Arial Unicode MS" pitchFamily="34" charset="-122"/>
                  <a:cs typeface="Arial Unicode MS" pitchFamily="34" charset="-122"/>
                </a:rPr>
                <a:t>D3</a:t>
              </a:r>
              <a:endParaRPr lang="zh-CN" altLang="en-US" sz="1600" b="1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7" name="矩形 68"/>
            <p:cNvSpPr/>
            <p:nvPr/>
          </p:nvSpPr>
          <p:spPr>
            <a:xfrm>
              <a:off x="5533512" y="2675554"/>
              <a:ext cx="516383" cy="3136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  <a:ea typeface="Arial Unicode MS" pitchFamily="34" charset="-122"/>
                  <a:cs typeface="Arial Unicode MS" pitchFamily="34" charset="-122"/>
                </a:rPr>
                <a:t>C0</a:t>
              </a:r>
              <a:endParaRPr lang="zh-CN" altLang="en-US" sz="1600" b="1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8" name="矩形 69"/>
            <p:cNvSpPr/>
            <p:nvPr/>
          </p:nvSpPr>
          <p:spPr>
            <a:xfrm>
              <a:off x="5533512" y="2989226"/>
              <a:ext cx="516383" cy="3136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  <a:ea typeface="Arial Unicode MS" pitchFamily="34" charset="-122"/>
                  <a:cs typeface="Arial Unicode MS" pitchFamily="34" charset="-122"/>
                </a:rPr>
                <a:t>C1</a:t>
              </a:r>
              <a:endParaRPr lang="zh-CN" altLang="en-US" sz="1600" b="1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9" name="矩形 70"/>
            <p:cNvSpPr/>
            <p:nvPr/>
          </p:nvSpPr>
          <p:spPr>
            <a:xfrm>
              <a:off x="5533512" y="3302897"/>
              <a:ext cx="516383" cy="3136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  <a:ea typeface="Arial Unicode MS" pitchFamily="34" charset="-122"/>
                  <a:cs typeface="Arial Unicode MS" pitchFamily="34" charset="-122"/>
                </a:rPr>
                <a:t>C2</a:t>
              </a:r>
              <a:endParaRPr lang="zh-CN" altLang="en-US" sz="1600" b="1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60" name="矩形 71"/>
            <p:cNvSpPr/>
            <p:nvPr/>
          </p:nvSpPr>
          <p:spPr>
            <a:xfrm>
              <a:off x="5533512" y="3616568"/>
              <a:ext cx="516383" cy="3136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  <a:ea typeface="Arial Unicode MS" pitchFamily="34" charset="-122"/>
                  <a:cs typeface="Arial Unicode MS" pitchFamily="34" charset="-122"/>
                </a:rPr>
                <a:t>C3</a:t>
              </a:r>
              <a:endParaRPr lang="zh-CN" altLang="en-US" sz="1600" b="1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61" name="圆柱形 72"/>
            <p:cNvSpPr/>
            <p:nvPr/>
          </p:nvSpPr>
          <p:spPr>
            <a:xfrm>
              <a:off x="6889018" y="1483603"/>
              <a:ext cx="791779" cy="439140"/>
            </a:xfrm>
            <a:prstGeom prst="ca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/>
                <a:t>Disk0</a:t>
              </a:r>
              <a:endParaRPr lang="zh-CN" altLang="en-US" sz="1600" b="1" dirty="0"/>
            </a:p>
          </p:txBody>
        </p:sp>
        <p:sp>
          <p:nvSpPr>
            <p:cNvPr id="62" name="圆柱形 73"/>
            <p:cNvSpPr/>
            <p:nvPr/>
          </p:nvSpPr>
          <p:spPr>
            <a:xfrm>
              <a:off x="6889018" y="2110946"/>
              <a:ext cx="791779" cy="439140"/>
            </a:xfrm>
            <a:prstGeom prst="ca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/>
                <a:t>Disk1</a:t>
              </a:r>
              <a:endParaRPr lang="zh-CN" altLang="en-US" sz="1600" b="1" dirty="0" smtClean="0"/>
            </a:p>
          </p:txBody>
        </p:sp>
        <p:sp>
          <p:nvSpPr>
            <p:cNvPr id="63" name="圆柱形 74"/>
            <p:cNvSpPr/>
            <p:nvPr/>
          </p:nvSpPr>
          <p:spPr>
            <a:xfrm>
              <a:off x="6889018" y="2738288"/>
              <a:ext cx="791779" cy="439140"/>
            </a:xfrm>
            <a:prstGeom prst="ca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/>
                <a:t>Disk2</a:t>
              </a:r>
              <a:endParaRPr lang="zh-CN" altLang="en-US" sz="1600" b="1" dirty="0" smtClean="0"/>
            </a:p>
          </p:txBody>
        </p:sp>
        <p:sp>
          <p:nvSpPr>
            <p:cNvPr id="64" name="圆柱形 75"/>
            <p:cNvSpPr/>
            <p:nvPr/>
          </p:nvSpPr>
          <p:spPr>
            <a:xfrm>
              <a:off x="6889018" y="3365631"/>
              <a:ext cx="791779" cy="439140"/>
            </a:xfrm>
            <a:prstGeom prst="ca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/>
                <a:t>Disk3</a:t>
              </a:r>
              <a:endParaRPr lang="zh-CN" altLang="en-US" sz="1600" b="1" dirty="0" smtClean="0"/>
            </a:p>
          </p:txBody>
        </p:sp>
        <p:sp>
          <p:nvSpPr>
            <p:cNvPr id="65" name="右大括号 76"/>
            <p:cNvSpPr/>
            <p:nvPr/>
          </p:nvSpPr>
          <p:spPr>
            <a:xfrm>
              <a:off x="6114444" y="1420869"/>
              <a:ext cx="129096" cy="564609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6" name="右大括号 77"/>
            <p:cNvSpPr/>
            <p:nvPr/>
          </p:nvSpPr>
          <p:spPr>
            <a:xfrm>
              <a:off x="6114444" y="2048211"/>
              <a:ext cx="129096" cy="564609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7" name="右大括号 78"/>
            <p:cNvSpPr/>
            <p:nvPr/>
          </p:nvSpPr>
          <p:spPr>
            <a:xfrm>
              <a:off x="6114444" y="2675554"/>
              <a:ext cx="129096" cy="564609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8" name="右大括号 79"/>
            <p:cNvSpPr/>
            <p:nvPr/>
          </p:nvSpPr>
          <p:spPr>
            <a:xfrm>
              <a:off x="6114444" y="3302897"/>
              <a:ext cx="129096" cy="564609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cxnSp>
          <p:nvCxnSpPr>
            <p:cNvPr id="69" name="直接箭头连接符 80"/>
            <p:cNvCxnSpPr>
              <a:stCxn id="65" idx="1"/>
              <a:endCxn id="61" idx="2"/>
            </p:cNvCxnSpPr>
            <p:nvPr/>
          </p:nvCxnSpPr>
          <p:spPr>
            <a:xfrm flipV="1">
              <a:off x="6243540" y="1703173"/>
              <a:ext cx="64547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箭头连接符 81"/>
            <p:cNvCxnSpPr>
              <a:stCxn id="66" idx="1"/>
              <a:endCxn id="62" idx="2"/>
            </p:cNvCxnSpPr>
            <p:nvPr/>
          </p:nvCxnSpPr>
          <p:spPr>
            <a:xfrm>
              <a:off x="6243540" y="2330516"/>
              <a:ext cx="6454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箭头连接符 82"/>
            <p:cNvCxnSpPr>
              <a:stCxn id="67" idx="1"/>
              <a:endCxn id="63" idx="2"/>
            </p:cNvCxnSpPr>
            <p:nvPr/>
          </p:nvCxnSpPr>
          <p:spPr>
            <a:xfrm flipV="1">
              <a:off x="6243540" y="2957858"/>
              <a:ext cx="64547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箭头连接符 83"/>
            <p:cNvCxnSpPr>
              <a:stCxn id="68" idx="1"/>
              <a:endCxn id="64" idx="2"/>
            </p:cNvCxnSpPr>
            <p:nvPr/>
          </p:nvCxnSpPr>
          <p:spPr>
            <a:xfrm flipV="1">
              <a:off x="6243540" y="3585201"/>
              <a:ext cx="64547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4048910" y="3428366"/>
              <a:ext cx="6454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 smtClean="0"/>
                <a:t>Data</a:t>
              </a:r>
              <a:endParaRPr lang="zh-CN" altLang="en-US" sz="1600" b="1" i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165577" y="3895365"/>
              <a:ext cx="12522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 err="1" smtClean="0"/>
                <a:t>Codeword</a:t>
              </a:r>
              <a:endParaRPr lang="zh-CN" altLang="en-US" sz="1600" b="1" i="1" dirty="0"/>
            </a:p>
          </p:txBody>
        </p:sp>
        <p:pic>
          <p:nvPicPr>
            <p:cNvPr id="75" name="Picture 49" descr="MCj0250176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26716" y="1295400"/>
              <a:ext cx="654081" cy="855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7" name="圆角矩形 6"/>
          <p:cNvSpPr/>
          <p:nvPr/>
        </p:nvSpPr>
        <p:spPr>
          <a:xfrm>
            <a:off x="571472" y="4376734"/>
            <a:ext cx="8215370" cy="50006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i="1" dirty="0" smtClean="0"/>
              <a:t>Step 1:</a:t>
            </a:r>
            <a:r>
              <a:rPr lang="en-US" altLang="zh-CN" i="1" dirty="0" smtClean="0"/>
              <a:t> Initialize </a:t>
            </a:r>
            <a:r>
              <a:rPr lang="en-US" altLang="zh-CN" b="1" i="1" dirty="0" smtClean="0"/>
              <a:t>X</a:t>
            </a:r>
            <a:r>
              <a:rPr lang="en-US" altLang="zh-CN" i="1" dirty="0" smtClean="0"/>
              <a:t> = {</a:t>
            </a:r>
            <a:r>
              <a:rPr lang="en-US" altLang="zh-CN" b="1" i="1" dirty="0" smtClean="0"/>
              <a:t>C0</a:t>
            </a:r>
            <a:r>
              <a:rPr lang="en-US" altLang="zh-CN" i="1" dirty="0" smtClean="0"/>
              <a:t>, </a:t>
            </a:r>
            <a:r>
              <a:rPr lang="en-US" altLang="zh-CN" b="1" i="1" dirty="0" smtClean="0"/>
              <a:t>C1</a:t>
            </a:r>
            <a:r>
              <a:rPr lang="en-US" altLang="zh-CN" i="1" dirty="0" smtClean="0"/>
              <a:t>}. </a:t>
            </a:r>
            <a:r>
              <a:rPr lang="en-US" altLang="zh-CN" i="1" dirty="0"/>
              <a:t>N</a:t>
            </a:r>
            <a:r>
              <a:rPr lang="en-US" altLang="zh-CN" i="1" dirty="0" smtClean="0"/>
              <a:t>umber of read symbols of </a:t>
            </a:r>
            <a:r>
              <a:rPr lang="en-US" altLang="zh-CN" b="1" i="1" dirty="0" smtClean="0"/>
              <a:t>X</a:t>
            </a:r>
            <a:r>
              <a:rPr lang="en-US" altLang="zh-CN" i="1" dirty="0" smtClean="0"/>
              <a:t> is </a:t>
            </a:r>
            <a:r>
              <a:rPr lang="en-US" altLang="zh-CN" b="1" i="1" dirty="0" smtClean="0"/>
              <a:t>4</a:t>
            </a:r>
            <a:endParaRPr lang="zh-CN" altLang="en-US" b="1" i="1" dirty="0" smtClean="0"/>
          </a:p>
        </p:txBody>
      </p:sp>
      <p:sp>
        <p:nvSpPr>
          <p:cNvPr id="78" name="圆角矩形 7"/>
          <p:cNvSpPr/>
          <p:nvPr/>
        </p:nvSpPr>
        <p:spPr>
          <a:xfrm>
            <a:off x="571472" y="5029200"/>
            <a:ext cx="8215370" cy="82869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i="1" dirty="0" smtClean="0"/>
              <a:t>Step 2:</a:t>
            </a:r>
            <a:r>
              <a:rPr lang="en-US" altLang="zh-CN" i="1" dirty="0" smtClean="0"/>
              <a:t> Consider </a:t>
            </a:r>
            <a:r>
              <a:rPr lang="en-US" altLang="zh-CN" b="1" i="1" dirty="0" smtClean="0"/>
              <a:t>Y</a:t>
            </a:r>
            <a:r>
              <a:rPr lang="en-US" altLang="zh-CN" i="1" dirty="0" smtClean="0"/>
              <a:t> = {</a:t>
            </a:r>
            <a:r>
              <a:rPr lang="en-US" altLang="zh-CN" b="1" i="1" dirty="0" smtClean="0"/>
              <a:t>C2</a:t>
            </a:r>
            <a:r>
              <a:rPr lang="en-US" altLang="zh-CN" i="1" dirty="0" smtClean="0"/>
              <a:t>, </a:t>
            </a:r>
            <a:r>
              <a:rPr lang="en-US" altLang="zh-CN" b="1" i="1" dirty="0" smtClean="0"/>
              <a:t>C3</a:t>
            </a:r>
            <a:r>
              <a:rPr lang="en-US" altLang="zh-CN" i="1" dirty="0" smtClean="0"/>
              <a:t>}. </a:t>
            </a:r>
            <a:r>
              <a:rPr lang="en-US" altLang="zh-CN" b="1" i="1" dirty="0" smtClean="0"/>
              <a:t>C2 </a:t>
            </a:r>
            <a:r>
              <a:rPr lang="en-US" altLang="zh-CN" i="1" dirty="0" smtClean="0"/>
              <a:t>can replace </a:t>
            </a:r>
            <a:r>
              <a:rPr lang="en-US" altLang="zh-CN" b="1" i="1" dirty="0" smtClean="0"/>
              <a:t>C0</a:t>
            </a:r>
            <a:r>
              <a:rPr lang="en-US" altLang="zh-CN" i="1" dirty="0" smtClean="0"/>
              <a:t> (X is valid). </a:t>
            </a:r>
            <a:br>
              <a:rPr lang="en-US" altLang="zh-CN" i="1" dirty="0" smtClean="0"/>
            </a:br>
            <a:r>
              <a:rPr lang="en-US" altLang="zh-CN" i="1" dirty="0" smtClean="0"/>
              <a:t>Number of read symbols equal to </a:t>
            </a:r>
            <a:r>
              <a:rPr lang="en-US" altLang="zh-CN" b="1" i="1" dirty="0" smtClean="0"/>
              <a:t>3</a:t>
            </a:r>
            <a:endParaRPr lang="zh-CN" altLang="en-US" b="1" i="1" dirty="0" smtClean="0"/>
          </a:p>
        </p:txBody>
      </p:sp>
      <p:sp>
        <p:nvSpPr>
          <p:cNvPr id="79" name="圆角矩形 8"/>
          <p:cNvSpPr/>
          <p:nvPr/>
        </p:nvSpPr>
        <p:spPr>
          <a:xfrm>
            <a:off x="571472" y="6000768"/>
            <a:ext cx="8215370" cy="50006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i="1" dirty="0" smtClean="0"/>
              <a:t>Step 3: </a:t>
            </a:r>
            <a:r>
              <a:rPr lang="en-US" altLang="zh-CN" i="1" dirty="0" smtClean="0"/>
              <a:t>Replace </a:t>
            </a:r>
            <a:r>
              <a:rPr lang="en-US" altLang="zh-CN" b="1" i="1" dirty="0" smtClean="0"/>
              <a:t>C0</a:t>
            </a:r>
            <a:r>
              <a:rPr lang="en-US" altLang="zh-CN" i="1" dirty="0" smtClean="0"/>
              <a:t> with </a:t>
            </a:r>
            <a:r>
              <a:rPr lang="en-US" altLang="zh-CN" b="1" i="1" dirty="0" smtClean="0"/>
              <a:t>C2</a:t>
            </a:r>
            <a:r>
              <a:rPr lang="en-US" altLang="zh-CN" i="1" dirty="0"/>
              <a:t>.</a:t>
            </a:r>
            <a:r>
              <a:rPr lang="en-US" altLang="zh-CN" i="1" dirty="0" smtClean="0"/>
              <a:t> </a:t>
            </a:r>
            <a:r>
              <a:rPr lang="en-US" altLang="zh-CN" b="1" i="1" dirty="0" smtClean="0"/>
              <a:t>X</a:t>
            </a:r>
            <a:r>
              <a:rPr lang="en-US" altLang="zh-CN" i="1" dirty="0" smtClean="0"/>
              <a:t> = {</a:t>
            </a:r>
            <a:r>
              <a:rPr lang="en-US" altLang="zh-CN" b="1" i="1" dirty="0" smtClean="0"/>
              <a:t>C2</a:t>
            </a:r>
            <a:r>
              <a:rPr lang="en-US" altLang="zh-CN" i="1" dirty="0" smtClean="0"/>
              <a:t>,</a:t>
            </a:r>
            <a:r>
              <a:rPr lang="en-US" altLang="zh-CN" b="1" i="1" dirty="0" smtClean="0"/>
              <a:t>C1</a:t>
            </a:r>
            <a:r>
              <a:rPr lang="en-US" altLang="zh-CN" i="1" dirty="0" smtClean="0"/>
              <a:t>}. Note it is an optimal solution. </a:t>
            </a:r>
            <a:endParaRPr lang="zh-CN" alt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45994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altLang="zh-CN" dirty="0" smtClean="0"/>
              <a:t>Replace recovery has polynomial complexity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Extensions</a:t>
            </a:r>
            <a:r>
              <a:rPr lang="en-US" altLang="zh-CN" dirty="0" smtClean="0"/>
              <a:t>: increase search space, while maintaining polynomial complexity</a:t>
            </a:r>
          </a:p>
          <a:p>
            <a:pPr lvl="1"/>
            <a:r>
              <a:rPr lang="en-US" altLang="zh-CN" dirty="0" smtClean="0"/>
              <a:t>Multiple rounds</a:t>
            </a:r>
          </a:p>
          <a:p>
            <a:pPr lvl="2"/>
            <a:r>
              <a:rPr lang="en-US" altLang="zh-CN" dirty="0" smtClean="0"/>
              <a:t>Use different parity disks for initialization</a:t>
            </a:r>
          </a:p>
          <a:p>
            <a:pPr lvl="1"/>
            <a:r>
              <a:rPr lang="en-US" altLang="zh-CN" dirty="0" smtClean="0"/>
              <a:t>Successive searches</a:t>
            </a:r>
          </a:p>
          <a:p>
            <a:pPr lvl="2"/>
            <a:r>
              <a:rPr lang="en-US" altLang="zh-CN" dirty="0" smtClean="0"/>
              <a:t>After considering </a:t>
            </a:r>
            <a:r>
              <a:rPr lang="en-US" altLang="zh-CN" b="1" i="1" dirty="0"/>
              <a:t>P</a:t>
            </a:r>
            <a:r>
              <a:rPr lang="en-US" altLang="zh-CN" b="1" i="1" baseline="-25000" dirty="0"/>
              <a:t>i</a:t>
            </a:r>
            <a:r>
              <a:rPr lang="en-US" altLang="zh-CN" dirty="0"/>
              <a:t>, </a:t>
            </a:r>
            <a:r>
              <a:rPr lang="en-US" altLang="zh-CN" dirty="0" smtClean="0"/>
              <a:t>reconsider </a:t>
            </a:r>
            <a:r>
              <a:rPr lang="en-US" altLang="zh-CN" dirty="0"/>
              <a:t>the previously considered </a:t>
            </a:r>
            <a:r>
              <a:rPr lang="en-US" altLang="zh-CN" b="1" dirty="0"/>
              <a:t>i-2</a:t>
            </a:r>
            <a:r>
              <a:rPr lang="en-US" altLang="zh-CN" dirty="0"/>
              <a:t> parity symbol collections (</a:t>
            </a:r>
            <a:r>
              <a:rPr lang="en-US" altLang="zh-CN" i="1" dirty="0" err="1"/>
              <a:t>univariate</a:t>
            </a:r>
            <a:r>
              <a:rPr lang="en-US" altLang="zh-CN" i="1" dirty="0"/>
              <a:t> search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Can be extended for general I/O recovery cost</a:t>
            </a:r>
          </a:p>
          <a:p>
            <a:r>
              <a:rPr lang="en-US" altLang="zh-CN" dirty="0" smtClean="0"/>
              <a:t>Details in the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Storage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Large-scale storage systems have seen deployment in practice</a:t>
            </a:r>
          </a:p>
          <a:p>
            <a:pPr lvl="1"/>
            <a:r>
              <a:rPr lang="en-US" dirty="0" smtClean="0"/>
              <a:t>Cloud storage</a:t>
            </a:r>
          </a:p>
          <a:p>
            <a:pPr lvl="1"/>
            <a:r>
              <a:rPr lang="en-US" dirty="0" smtClean="0"/>
              <a:t>Data centers</a:t>
            </a:r>
          </a:p>
          <a:p>
            <a:pPr lvl="1"/>
            <a:r>
              <a:rPr lang="en-US" dirty="0" smtClean="0"/>
              <a:t>P2P storage</a:t>
            </a:r>
          </a:p>
          <a:p>
            <a:r>
              <a:rPr lang="en-US" dirty="0" smtClean="0"/>
              <a:t>Data is distributed over a collection of </a:t>
            </a:r>
            <a:r>
              <a:rPr lang="en-US" b="1" dirty="0" smtClean="0">
                <a:solidFill>
                  <a:srgbClr val="FF0000"/>
                </a:solidFill>
              </a:rPr>
              <a:t>disks</a:t>
            </a:r>
          </a:p>
          <a:p>
            <a:pPr lvl="1"/>
            <a:r>
              <a:rPr lang="en-US" dirty="0" smtClean="0"/>
              <a:t>Disk </a:t>
            </a:r>
            <a:r>
              <a:rPr lang="en-US" dirty="0" smtClean="0">
                <a:sym typeface="Wingdings" pitchFamily="2" charset="2"/>
              </a:rPr>
              <a:t> physical storage device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182393" y="5162550"/>
            <a:ext cx="3506788" cy="1224379"/>
            <a:chOff x="4572000" y="5162550"/>
            <a:chExt cx="3506788" cy="1224379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6012656" y="6048375"/>
              <a:ext cx="92313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disks</a:t>
              </a:r>
              <a:endParaRPr lang="en-US" sz="1600" dirty="0"/>
            </a:p>
          </p:txBody>
        </p:sp>
        <p:graphicFrame>
          <p:nvGraphicFramePr>
            <p:cNvPr id="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9832161"/>
                </p:ext>
              </p:extLst>
            </p:nvPr>
          </p:nvGraphicFramePr>
          <p:xfrm>
            <a:off x="7469188" y="5314950"/>
            <a:ext cx="6096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4" name="Visio" r:id="rId3" imgW="850900" imgH="889000" progId="Visio.Drawing.11">
                    <p:embed/>
                  </p:oleObj>
                </mc:Choice>
                <mc:Fallback>
                  <p:oleObj name="Visio" r:id="rId3" imgW="850900" imgH="88900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9188" y="5314950"/>
                          <a:ext cx="609600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2061565"/>
                </p:ext>
              </p:extLst>
            </p:nvPr>
          </p:nvGraphicFramePr>
          <p:xfrm>
            <a:off x="4572000" y="5314950"/>
            <a:ext cx="6096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" name="Visio" r:id="rId5" imgW="850900" imgH="889000" progId="Visio.Drawing.11">
                    <p:embed/>
                  </p:oleObj>
                </mc:Choice>
                <mc:Fallback>
                  <p:oleObj name="Visio" r:id="rId5" imgW="850900" imgH="88900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5314950"/>
                          <a:ext cx="609600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5394929"/>
                </p:ext>
              </p:extLst>
            </p:nvPr>
          </p:nvGraphicFramePr>
          <p:xfrm>
            <a:off x="5411788" y="5314950"/>
            <a:ext cx="6096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" name="Visio" r:id="rId6" imgW="850900" imgH="889000" progId="Visio.Drawing.11">
                    <p:embed/>
                  </p:oleObj>
                </mc:Choice>
                <mc:Fallback>
                  <p:oleObj name="Visio" r:id="rId6" imgW="850900" imgH="88900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1788" y="5314950"/>
                          <a:ext cx="609600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3281187"/>
                </p:ext>
              </p:extLst>
            </p:nvPr>
          </p:nvGraphicFramePr>
          <p:xfrm>
            <a:off x="6173788" y="5314950"/>
            <a:ext cx="6096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" name="Visio" r:id="rId7" imgW="850900" imgH="889000" progId="Visio.Drawing.11">
                    <p:embed/>
                  </p:oleObj>
                </mc:Choice>
                <mc:Fallback>
                  <p:oleObj name="Visio" r:id="rId7" imgW="850900" imgH="88900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3788" y="5314950"/>
                          <a:ext cx="609600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6935788" y="5467350"/>
              <a:ext cx="6096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rot="5400000">
              <a:off x="7621588" y="5314156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rot="5400000">
              <a:off x="6326188" y="3716814"/>
              <a:ext cx="0" cy="28940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rot="5400000">
              <a:off x="6326188" y="5314156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 rot="5400000">
              <a:off x="5564188" y="5314156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rot="5400000">
              <a:off x="4726782" y="531495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82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Evaluation: Recovery Performance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Recovery performance for STAR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362200"/>
            <a:ext cx="8077200" cy="310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5791200"/>
            <a:ext cx="6236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Replace recovery is close to lower bound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Evaluation: Recovery Performance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Recovery performance for CRS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695596"/>
            <a:ext cx="4219575" cy="286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22860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m = 3, </a:t>
            </a:r>
            <a:r>
              <a:rPr lang="el-GR" altLang="zh-CN" b="1" i="1" dirty="0" smtClean="0"/>
              <a:t>ω</a:t>
            </a:r>
            <a:r>
              <a:rPr lang="en-US" altLang="zh-CN" b="1" i="1" dirty="0" smtClean="0"/>
              <a:t> = 4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6800"/>
            <a:ext cx="4257868" cy="28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15564" y="22098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m = 3, </a:t>
            </a:r>
            <a:r>
              <a:rPr lang="el-GR" altLang="zh-CN" b="1" i="1" dirty="0" smtClean="0"/>
              <a:t>ω</a:t>
            </a:r>
            <a:r>
              <a:rPr lang="en-US" altLang="zh-CN" b="1" i="1" dirty="0" smtClean="0"/>
              <a:t> = 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8839" y="5791199"/>
            <a:ext cx="831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Replace recovery is close to optimal (&lt; 3.5% difference)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Evaluation: Search Performance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Enumeration recovery has a huge search space</a:t>
            </a:r>
          </a:p>
          <a:p>
            <a:pPr lvl="1"/>
            <a:r>
              <a:rPr lang="en-US" altLang="zh-CN" dirty="0"/>
              <a:t>Maximum number of recovery equations being enumerated </a:t>
            </a:r>
            <a:r>
              <a:rPr lang="en-US" altLang="zh-CN" dirty="0" smtClean="0"/>
              <a:t>is </a:t>
            </a:r>
            <a:r>
              <a:rPr lang="en-US" altLang="zh-CN" b="1" dirty="0" smtClean="0"/>
              <a:t>2</a:t>
            </a:r>
            <a:r>
              <a:rPr lang="en-US" b="1" i="1" baseline="30000" dirty="0" smtClean="0"/>
              <a:t>m</a:t>
            </a:r>
            <a:r>
              <a:rPr lang="el-GR" altLang="zh-CN" b="1" i="1" baseline="30000" dirty="0" smtClean="0"/>
              <a:t>ω</a:t>
            </a:r>
            <a:r>
              <a:rPr lang="en-US" altLang="zh-CN" i="1" dirty="0"/>
              <a:t>.</a:t>
            </a:r>
            <a:r>
              <a:rPr lang="en-US" altLang="zh-CN" b="1" i="1" dirty="0" smtClean="0"/>
              <a:t> </a:t>
            </a:r>
          </a:p>
          <a:p>
            <a:r>
              <a:rPr lang="en-US" dirty="0" smtClean="0"/>
              <a:t>Search performance for CRS </a:t>
            </a:r>
          </a:p>
          <a:p>
            <a:pPr lvl="1"/>
            <a:r>
              <a:rPr lang="en-US" dirty="0" smtClean="0"/>
              <a:t>Intel 3.2GHz CPU, 2GB RAM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307466"/>
              </p:ext>
            </p:extLst>
          </p:nvPr>
        </p:nvGraphicFramePr>
        <p:xfrm>
          <a:off x="1019175" y="4038600"/>
          <a:ext cx="76676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875"/>
                <a:gridCol w="2555875"/>
                <a:gridCol w="25558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(k, m, </a:t>
                      </a:r>
                      <a:r>
                        <a:rPr lang="el-GR" altLang="zh-CN" b="1" i="1" baseline="0" dirty="0" smtClean="0">
                          <a:solidFill>
                            <a:schemeClr val="tx1"/>
                          </a:solidFill>
                        </a:rPr>
                        <a:t>ω</a:t>
                      </a:r>
                      <a:r>
                        <a:rPr lang="en-US" altLang="zh-CN" b="1" i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Time (Enumeration)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Time (Replace)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(10, 3, 5)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6m32s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0.08s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(12, 4, 4)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17m17s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0.09s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(10, 3, 6)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18h15m17s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0.24s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(12, 4, 5)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13d18h6m43s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0.30s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35471" y="6019800"/>
            <a:ext cx="6591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Replace recovery uses significantly less search time</a:t>
            </a:r>
            <a:br>
              <a:rPr lang="en-US" sz="2000" b="1" i="1" dirty="0" smtClean="0">
                <a:solidFill>
                  <a:srgbClr val="FF0000"/>
                </a:solidFill>
              </a:rPr>
            </a:br>
            <a:r>
              <a:rPr lang="en-US" sz="2000" b="1" i="1" dirty="0" smtClean="0">
                <a:solidFill>
                  <a:srgbClr val="FF0000"/>
                </a:solidFill>
              </a:rPr>
              <a:t> than enumeration recovery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and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Recovery thread</a:t>
            </a:r>
          </a:p>
          <a:p>
            <a:pPr lvl="1"/>
            <a:r>
              <a:rPr lang="en-US" dirty="0" smtClean="0"/>
              <a:t>Reading data from surviving disks</a:t>
            </a:r>
          </a:p>
          <a:p>
            <a:pPr lvl="1"/>
            <a:r>
              <a:rPr lang="en-US" dirty="0" smtClean="0"/>
              <a:t>Reconstructing lost data of failed disk</a:t>
            </a:r>
          </a:p>
          <a:p>
            <a:pPr lvl="1"/>
            <a:r>
              <a:rPr lang="en-US" dirty="0" smtClean="0"/>
              <a:t>Writing reconstructed data to a new disk</a:t>
            </a:r>
          </a:p>
          <a:p>
            <a:r>
              <a:rPr lang="en-US" dirty="0" smtClean="0"/>
              <a:t>Parallel recovery architecture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Stripe-oriented recovery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each recovery thread recovers </a:t>
            </a:r>
            <a:br>
              <a:rPr lang="en-US" dirty="0" smtClean="0"/>
            </a:br>
            <a:r>
              <a:rPr lang="en-US" dirty="0" smtClean="0"/>
              <a:t>data of a stripe</a:t>
            </a:r>
          </a:p>
          <a:p>
            <a:pPr lvl="1"/>
            <a:r>
              <a:rPr lang="en-US" dirty="0" smtClean="0"/>
              <a:t>Multi-thread, multi-server</a:t>
            </a:r>
          </a:p>
          <a:p>
            <a:pPr lvl="1"/>
            <a:r>
              <a:rPr lang="en-US" dirty="0" smtClean="0"/>
              <a:t>Details in the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内容占位符 3" descr="archite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810000"/>
            <a:ext cx="3314798" cy="236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4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 smtClean="0"/>
              <a:t>Experiments on a networked storage </a:t>
            </a:r>
            <a:r>
              <a:rPr lang="en-US" sz="2400" dirty="0" err="1" smtClean="0"/>
              <a:t>testbed</a:t>
            </a:r>
            <a:endParaRPr lang="en-US" sz="2400" dirty="0" smtClean="0"/>
          </a:p>
          <a:p>
            <a:pPr lvl="1"/>
            <a:r>
              <a:rPr lang="en-US" sz="2000" b="1" dirty="0" smtClean="0"/>
              <a:t>Conventional</a:t>
            </a:r>
            <a:r>
              <a:rPr lang="en-US" sz="2000" dirty="0" smtClean="0"/>
              <a:t> vs. </a:t>
            </a:r>
            <a:r>
              <a:rPr lang="en-US" sz="2000" b="1" dirty="0" smtClean="0"/>
              <a:t>Recovery</a:t>
            </a:r>
          </a:p>
          <a:p>
            <a:pPr lvl="1"/>
            <a:r>
              <a:rPr lang="en-US" sz="2000" dirty="0"/>
              <a:t>Default chunk size = 512KB</a:t>
            </a:r>
          </a:p>
          <a:p>
            <a:pPr lvl="1"/>
            <a:r>
              <a:rPr lang="en-US" sz="2000" dirty="0" smtClean="0"/>
              <a:t>Communication via ATA over Ethernet (</a:t>
            </a:r>
            <a:r>
              <a:rPr lang="en-US" sz="2000" dirty="0" err="1" smtClean="0"/>
              <a:t>AoE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Types of disks (physical storage devices)</a:t>
            </a:r>
          </a:p>
          <a:p>
            <a:pPr lvl="1"/>
            <a:r>
              <a:rPr lang="en-US" sz="2000" dirty="0" smtClean="0"/>
              <a:t>Pentium 4 PCs</a:t>
            </a:r>
          </a:p>
          <a:p>
            <a:pPr lvl="1"/>
            <a:r>
              <a:rPr lang="en-US" sz="2000" dirty="0" smtClean="0"/>
              <a:t>Network attached storage (NAS) drives</a:t>
            </a:r>
          </a:p>
          <a:p>
            <a:pPr lvl="1"/>
            <a:r>
              <a:rPr lang="en-US" sz="2000" dirty="0" smtClean="0"/>
              <a:t>Intel Quad-core servers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642420" y="3048000"/>
            <a:ext cx="4391877" cy="1714122"/>
            <a:chOff x="2642420" y="3048000"/>
            <a:chExt cx="4391877" cy="1714122"/>
          </a:xfrm>
        </p:grpSpPr>
        <p:sp>
          <p:nvSpPr>
            <p:cNvPr id="6" name="流程图: 磁盘 9"/>
            <p:cNvSpPr>
              <a:spLocks noChangeArrowheads="1"/>
            </p:cNvSpPr>
            <p:nvPr/>
          </p:nvSpPr>
          <p:spPr bwMode="auto">
            <a:xfrm>
              <a:off x="3428246" y="3048003"/>
              <a:ext cx="642938" cy="614365"/>
            </a:xfrm>
            <a:prstGeom prst="flowChartMagneticDisk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5400000" scaled="1"/>
            </a:gradFill>
            <a:ln w="9525" cmpd="sng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algn="ctr" rotWithShape="0">
                <a:srgbClr val="000000">
                  <a:alpha val="34000"/>
                </a:srgbClr>
              </a:outerShdw>
            </a:effectLst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7" name="流程图: 磁盘 6"/>
            <p:cNvSpPr>
              <a:spLocks noChangeArrowheads="1"/>
            </p:cNvSpPr>
            <p:nvPr/>
          </p:nvSpPr>
          <p:spPr bwMode="auto">
            <a:xfrm>
              <a:off x="2642420" y="3048000"/>
              <a:ext cx="642938" cy="614368"/>
            </a:xfrm>
            <a:prstGeom prst="flowChartMagneticDisk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5400000" scaled="1"/>
            </a:gradFill>
            <a:ln w="9525" cmpd="sng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algn="ctr" rotWithShape="0">
                <a:srgbClr val="000000">
                  <a:alpha val="34000"/>
                </a:srgbClr>
              </a:outerShdw>
            </a:effectLst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749715" y="3881443"/>
              <a:ext cx="1524000" cy="333375"/>
              <a:chOff x="3505200" y="3581400"/>
              <a:chExt cx="1524000" cy="381000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3505200" y="3581400"/>
                <a:ext cx="1524000" cy="381000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581400" y="3657600"/>
                <a:ext cx="135731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3581400" y="3810000"/>
                <a:ext cx="135731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3810000" y="3657600"/>
                <a:ext cx="135731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3810000" y="3810000"/>
                <a:ext cx="135731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4038600" y="3657600"/>
                <a:ext cx="135731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4038600" y="3810000"/>
                <a:ext cx="135731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4267200" y="3657600"/>
                <a:ext cx="135731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4267200" y="3810000"/>
                <a:ext cx="135731" cy="762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 bwMode="auto">
            <a:xfrm>
              <a:off x="2846368" y="4348167"/>
              <a:ext cx="3325078" cy="413955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Recovery architecture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33245" y="3855011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Gigabit switch</a:t>
              </a:r>
              <a:endParaRPr lang="en-US" dirty="0"/>
            </a:p>
          </p:txBody>
        </p:sp>
        <p:sp>
          <p:nvSpPr>
            <p:cNvPr id="24" name="流程图: 磁盘 9"/>
            <p:cNvSpPr>
              <a:spLocks noChangeArrowheads="1"/>
            </p:cNvSpPr>
            <p:nvPr/>
          </p:nvSpPr>
          <p:spPr bwMode="auto">
            <a:xfrm>
              <a:off x="5604708" y="3048003"/>
              <a:ext cx="642938" cy="614365"/>
            </a:xfrm>
            <a:prstGeom prst="flowChartMagneticDisk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5400000" scaled="1"/>
            </a:gradFill>
            <a:ln w="9525" cmpd="sng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algn="ctr" rotWithShape="0">
                <a:srgbClr val="000000">
                  <a:alpha val="34000"/>
                </a:srgbClr>
              </a:outerShdw>
            </a:effectLst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flipV="1">
              <a:off x="2961521" y="3767143"/>
              <a:ext cx="2964656" cy="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>
              <a:stCxn id="7" idx="3"/>
            </p:cNvCxnSpPr>
            <p:nvPr/>
          </p:nvCxnSpPr>
          <p:spPr bwMode="auto">
            <a:xfrm>
              <a:off x="2963889" y="3662368"/>
              <a:ext cx="13" cy="10715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>
              <a:stCxn id="6" idx="3"/>
            </p:cNvCxnSpPr>
            <p:nvPr/>
          </p:nvCxnSpPr>
          <p:spPr bwMode="auto">
            <a:xfrm>
              <a:off x="3749715" y="3662368"/>
              <a:ext cx="0" cy="1023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>
              <a:stCxn id="24" idx="3"/>
            </p:cNvCxnSpPr>
            <p:nvPr/>
          </p:nvCxnSpPr>
          <p:spPr bwMode="auto">
            <a:xfrm>
              <a:off x="5926177" y="3662368"/>
              <a:ext cx="0" cy="10953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4509334" y="3762381"/>
              <a:ext cx="0" cy="1190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>
              <a:stCxn id="10" idx="2"/>
              <a:endCxn id="22" idx="0"/>
            </p:cNvCxnSpPr>
            <p:nvPr/>
          </p:nvCxnSpPr>
          <p:spPr bwMode="auto">
            <a:xfrm flipH="1">
              <a:off x="4508907" y="4214818"/>
              <a:ext cx="2808" cy="133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" name="TextBox 42"/>
            <p:cNvSpPr txBox="1"/>
            <p:nvPr/>
          </p:nvSpPr>
          <p:spPr>
            <a:xfrm>
              <a:off x="6323846" y="3242312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disks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735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Time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"/>
          </a:xfrm>
        </p:spPr>
        <p:txBody>
          <a:bodyPr/>
          <a:lstStyle/>
          <a:p>
            <a:r>
              <a:rPr lang="en-US" sz="2400" dirty="0" smtClean="0"/>
              <a:t>Conventional </a:t>
            </a:r>
            <a:r>
              <a:rPr lang="en-US" sz="2400" dirty="0" err="1" smtClean="0"/>
              <a:t>vs</a:t>
            </a:r>
            <a:r>
              <a:rPr lang="en-US" sz="2400" dirty="0" smtClean="0"/>
              <a:t> Replace: double-fault tolerant codes: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15" y="2133600"/>
            <a:ext cx="2971800" cy="210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7372"/>
            <a:ext cx="2983408" cy="210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64798"/>
            <a:ext cx="2996829" cy="211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64798"/>
            <a:ext cx="2982043" cy="211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29757" y="184046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RDP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184046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EVENODD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33600" y="435506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X-Code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78990" y="4355068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CRS(k, m=2)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32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Time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382000" cy="762000"/>
          </a:xfrm>
        </p:spPr>
        <p:txBody>
          <a:bodyPr/>
          <a:lstStyle/>
          <a:p>
            <a:r>
              <a:rPr lang="en-US" sz="2400" dirty="0" smtClean="0"/>
              <a:t>Conventional </a:t>
            </a:r>
            <a:r>
              <a:rPr lang="en-US" sz="2400" dirty="0" err="1" smtClean="0"/>
              <a:t>vs</a:t>
            </a:r>
            <a:r>
              <a:rPr lang="en-US" sz="2400" dirty="0" smtClean="0"/>
              <a:t> Replace: Triple and general-fault tolerant codes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2743200" cy="193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2711232" cy="193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48885"/>
            <a:ext cx="278260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4291" y="2037959"/>
            <a:ext cx="79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STAR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2037959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CRS(k, m=3)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87890" y="4507468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CRS(k, m&gt;3)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22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Replace recovery reduces recovery time of conventional recovery by 10-30%</a:t>
            </a:r>
          </a:p>
          <a:p>
            <a:r>
              <a:rPr lang="en-US" sz="2400" dirty="0" smtClean="0"/>
              <a:t>Impact of chunk size:</a:t>
            </a:r>
          </a:p>
          <a:p>
            <a:pPr lvl="1"/>
            <a:r>
              <a:rPr lang="en-US" sz="2000" dirty="0" smtClean="0"/>
              <a:t>Larger chunk size, recovery time decreases</a:t>
            </a:r>
          </a:p>
          <a:p>
            <a:pPr lvl="1"/>
            <a:r>
              <a:rPr lang="en-US" sz="2000" dirty="0" smtClean="0"/>
              <a:t>Replace recovery still shows the recovery time reduction</a:t>
            </a:r>
          </a:p>
          <a:p>
            <a:r>
              <a:rPr lang="en-US" sz="2400" dirty="0" smtClean="0"/>
              <a:t>Parallel recovery:</a:t>
            </a:r>
          </a:p>
          <a:p>
            <a:pPr lvl="1"/>
            <a:r>
              <a:rPr lang="en-US" sz="2000" dirty="0" smtClean="0"/>
              <a:t>Overall recovery time reduces with multi-thread, multi-server implementation</a:t>
            </a:r>
          </a:p>
          <a:p>
            <a:pPr lvl="1"/>
            <a:r>
              <a:rPr lang="en-US" sz="2000" dirty="0" smtClean="0"/>
              <a:t>Replace recovery still shows the recovery time reduction</a:t>
            </a:r>
          </a:p>
          <a:p>
            <a:r>
              <a:rPr lang="en-US" sz="2400" dirty="0" smtClean="0"/>
              <a:t>Details in the paper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r>
              <a:rPr lang="en-US" sz="2400" dirty="0"/>
              <a:t>Propose a </a:t>
            </a:r>
            <a:r>
              <a:rPr lang="en-US" sz="2400" b="1" dirty="0">
                <a:solidFill>
                  <a:srgbClr val="FF0000"/>
                </a:solidFill>
              </a:rPr>
              <a:t>replace recovery algorithm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000" dirty="0" smtClean="0"/>
              <a:t>provides near-optimal </a:t>
            </a:r>
            <a:r>
              <a:rPr lang="en-US" sz="2000" dirty="0"/>
              <a:t>recovery performance for STAR and CRS </a:t>
            </a:r>
            <a:r>
              <a:rPr lang="en-US" sz="2000" dirty="0" smtClean="0"/>
              <a:t>codes</a:t>
            </a:r>
          </a:p>
          <a:p>
            <a:pPr lvl="1"/>
            <a:r>
              <a:rPr lang="en-US" sz="2000" dirty="0" smtClean="0"/>
              <a:t>has </a:t>
            </a:r>
            <a:r>
              <a:rPr lang="en-US" sz="2000" dirty="0"/>
              <a:t>a polynomial computational complexity</a:t>
            </a:r>
          </a:p>
          <a:p>
            <a:r>
              <a:rPr lang="en-US" sz="2400" dirty="0"/>
              <a:t>Implement replace recovery </a:t>
            </a:r>
            <a:r>
              <a:rPr lang="en-US" sz="2400" dirty="0" smtClean="0"/>
              <a:t>on </a:t>
            </a:r>
            <a:r>
              <a:rPr lang="en-US" sz="2400" dirty="0"/>
              <a:t>a parallelized </a:t>
            </a:r>
            <a:r>
              <a:rPr lang="en-US" sz="2400" dirty="0" smtClean="0"/>
              <a:t>architecture</a:t>
            </a:r>
            <a:endParaRPr lang="en-US" sz="2400" dirty="0"/>
          </a:p>
          <a:p>
            <a:r>
              <a:rPr lang="en-US" sz="2400" dirty="0" smtClean="0"/>
              <a:t>Show via </a:t>
            </a:r>
            <a:r>
              <a:rPr lang="en-US" sz="2400" dirty="0" err="1" smtClean="0"/>
              <a:t>testbed</a:t>
            </a:r>
            <a:r>
              <a:rPr lang="en-US" sz="2400" dirty="0" smtClean="0"/>
              <a:t> experiments that replace recovery speeds up recovery over conventional</a:t>
            </a:r>
          </a:p>
          <a:p>
            <a:r>
              <a:rPr lang="en-US" sz="2400" dirty="0" smtClean="0"/>
              <a:t>Source code:</a:t>
            </a:r>
          </a:p>
          <a:p>
            <a:pPr lvl="1"/>
            <a:r>
              <a:rPr lang="en-US" sz="2000" b="1" dirty="0" smtClean="0">
                <a:hlinkClick r:id="rId2"/>
              </a:rPr>
              <a:t>http</a:t>
            </a:r>
            <a:r>
              <a:rPr lang="en-US" sz="2000" b="1" dirty="0">
                <a:hlinkClick r:id="rId2"/>
              </a:rPr>
              <a:t>://ansrlab.cse.cuhk.edu.hk/software/zpacr</a:t>
            </a:r>
            <a:r>
              <a:rPr lang="en-US" sz="2000" b="1" dirty="0" smtClean="0">
                <a:hlinkClick r:id="rId2"/>
              </a:rPr>
              <a:t>/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 to Ensure Data Reliability?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Disks can crash or have bad data</a:t>
            </a:r>
          </a:p>
          <a:p>
            <a:r>
              <a:rPr lang="en-US" dirty="0" smtClean="0"/>
              <a:t>Data reliability is achieved by keeping </a:t>
            </a:r>
            <a:r>
              <a:rPr lang="en-US" b="1" dirty="0" smtClean="0">
                <a:solidFill>
                  <a:srgbClr val="FF0000"/>
                </a:solidFill>
              </a:rPr>
              <a:t>data redundancy</a:t>
            </a:r>
            <a:r>
              <a:rPr lang="en-US" dirty="0" smtClean="0"/>
              <a:t> across disks</a:t>
            </a:r>
          </a:p>
          <a:p>
            <a:pPr lvl="1"/>
            <a:r>
              <a:rPr lang="en-US" dirty="0" smtClean="0"/>
              <a:t>Replication</a:t>
            </a:r>
          </a:p>
          <a:p>
            <a:pPr lvl="2"/>
            <a:r>
              <a:rPr lang="en-US" dirty="0" smtClean="0"/>
              <a:t>Efficient computation</a:t>
            </a:r>
          </a:p>
          <a:p>
            <a:pPr lvl="2"/>
            <a:r>
              <a:rPr lang="en-US" dirty="0" smtClean="0"/>
              <a:t>High storage overhead</a:t>
            </a:r>
          </a:p>
          <a:p>
            <a:pPr lvl="1"/>
            <a:r>
              <a:rPr lang="en-US" dirty="0" smtClean="0"/>
              <a:t>Erasure codes (e.g., Reed-Solomon codes)</a:t>
            </a:r>
          </a:p>
          <a:p>
            <a:pPr lvl="2"/>
            <a:r>
              <a:rPr lang="en-US" dirty="0" smtClean="0"/>
              <a:t>Less storage overhead than replication, with same fault tolerance</a:t>
            </a:r>
          </a:p>
          <a:p>
            <a:pPr lvl="2"/>
            <a:r>
              <a:rPr lang="en-US" smtClean="0"/>
              <a:t>More expensive computation </a:t>
            </a:r>
            <a:r>
              <a:rPr lang="en-US" dirty="0" smtClean="0"/>
              <a:t>than replication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Chunk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5" y="2286000"/>
            <a:ext cx="423249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407500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5028" y="1828800"/>
            <a:ext cx="2736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Conventional recovery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747900" y="1828800"/>
            <a:ext cx="2180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Replace recovery</a:t>
            </a:r>
            <a:endParaRPr lang="en-US" sz="20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5227637"/>
            <a:ext cx="8534400" cy="944563"/>
          </a:xfrm>
        </p:spPr>
        <p:txBody>
          <a:bodyPr/>
          <a:lstStyle/>
          <a:p>
            <a:r>
              <a:rPr lang="en-US" dirty="0" smtClean="0"/>
              <a:t>Recovery time decreases as chunk size increases</a:t>
            </a:r>
          </a:p>
          <a:p>
            <a:r>
              <a:rPr lang="en-US" dirty="0" smtClean="0"/>
              <a:t>Recovery time stabilizes for large chunk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419600"/>
            <a:ext cx="8229600" cy="2133600"/>
          </a:xfrm>
        </p:spPr>
        <p:txBody>
          <a:bodyPr/>
          <a:lstStyle/>
          <a:p>
            <a:r>
              <a:rPr lang="en-US" altLang="zh-CN" sz="2000" dirty="0"/>
              <a:t>Recovery performance of multi-threaded </a:t>
            </a:r>
            <a:r>
              <a:rPr lang="en-US" altLang="zh-CN" sz="2000" dirty="0" smtClean="0"/>
              <a:t>implementation:</a:t>
            </a:r>
          </a:p>
          <a:p>
            <a:pPr lvl="1"/>
            <a:r>
              <a:rPr lang="en-US" altLang="zh-CN" sz="1800" dirty="0" smtClean="0"/>
              <a:t>Recovery </a:t>
            </a:r>
            <a:r>
              <a:rPr lang="en-US" altLang="zh-CN" sz="1800" dirty="0"/>
              <a:t>time </a:t>
            </a:r>
            <a:r>
              <a:rPr lang="en-US" altLang="zh-CN" sz="1800" dirty="0" smtClean="0"/>
              <a:t>decreases </a:t>
            </a:r>
            <a:r>
              <a:rPr lang="en-US" altLang="zh-CN" sz="1800" dirty="0"/>
              <a:t>as </a:t>
            </a:r>
            <a:r>
              <a:rPr lang="en-US" altLang="zh-CN" sz="1800" dirty="0" smtClean="0"/>
              <a:t>number </a:t>
            </a:r>
            <a:r>
              <a:rPr lang="en-US" altLang="zh-CN" sz="1800" dirty="0"/>
              <a:t>of threads </a:t>
            </a:r>
            <a:r>
              <a:rPr lang="en-US" altLang="zh-CN" sz="1800" dirty="0" smtClean="0"/>
              <a:t>increases</a:t>
            </a:r>
          </a:p>
          <a:p>
            <a:pPr lvl="1"/>
            <a:r>
              <a:rPr lang="en-US" altLang="zh-CN" sz="1800" dirty="0" smtClean="0"/>
              <a:t>Improvement bounded </a:t>
            </a:r>
            <a:r>
              <a:rPr lang="en-US" altLang="zh-CN" sz="1800" dirty="0"/>
              <a:t>by </a:t>
            </a:r>
            <a:r>
              <a:rPr lang="en-US" altLang="zh-CN" sz="1800" dirty="0" smtClean="0"/>
              <a:t>number </a:t>
            </a:r>
            <a:r>
              <a:rPr lang="en-US" altLang="zh-CN" sz="1800" dirty="0"/>
              <a:t>of CPU </a:t>
            </a:r>
            <a:r>
              <a:rPr lang="en-US" altLang="zh-CN" sz="1800" dirty="0" smtClean="0"/>
              <a:t>cores</a:t>
            </a:r>
          </a:p>
          <a:p>
            <a:pPr lvl="1"/>
            <a:r>
              <a:rPr lang="en-US" altLang="zh-CN" sz="1800" dirty="0" smtClean="0">
                <a:solidFill>
                  <a:srgbClr val="FF0000"/>
                </a:solidFill>
              </a:rPr>
              <a:t>We </a:t>
            </a:r>
            <a:r>
              <a:rPr lang="en-US" altLang="zh-CN" sz="1800" dirty="0">
                <a:solidFill>
                  <a:srgbClr val="FF0000"/>
                </a:solidFill>
              </a:rPr>
              <a:t>show </a:t>
            </a:r>
            <a:r>
              <a:rPr lang="en-US" altLang="zh-CN" sz="1800" dirty="0" smtClean="0">
                <a:solidFill>
                  <a:srgbClr val="FF0000"/>
                </a:solidFill>
              </a:rPr>
              <a:t>applicability </a:t>
            </a:r>
            <a:r>
              <a:rPr lang="en-US" altLang="zh-CN" sz="1800" dirty="0">
                <a:solidFill>
                  <a:srgbClr val="FF0000"/>
                </a:solidFill>
              </a:rPr>
              <a:t>of replace recovery </a:t>
            </a:r>
            <a:r>
              <a:rPr lang="en-US" altLang="zh-CN" sz="1800" dirty="0" smtClean="0">
                <a:solidFill>
                  <a:srgbClr val="FF0000"/>
                </a:solidFill>
              </a:rPr>
              <a:t>in </a:t>
            </a:r>
            <a:r>
              <a:rPr lang="en-US" altLang="zh-CN" sz="1800" dirty="0">
                <a:solidFill>
                  <a:srgbClr val="FF0000"/>
                </a:solidFill>
              </a:rPr>
              <a:t>parallelized </a:t>
            </a:r>
            <a:r>
              <a:rPr lang="en-US" altLang="zh-CN" sz="1800" dirty="0" smtClean="0">
                <a:solidFill>
                  <a:srgbClr val="FF0000"/>
                </a:solidFill>
              </a:rPr>
              <a:t>implementation</a:t>
            </a:r>
          </a:p>
          <a:p>
            <a:r>
              <a:rPr lang="en-US" altLang="zh-CN" sz="2000" dirty="0"/>
              <a:t>Similar results </a:t>
            </a:r>
            <a:r>
              <a:rPr lang="en-US" altLang="zh-CN" sz="2000" dirty="0" smtClean="0"/>
              <a:t>observed in </a:t>
            </a:r>
            <a:r>
              <a:rPr lang="en-US" altLang="zh-CN" sz="2000" dirty="0"/>
              <a:t>our multi-server recovery </a:t>
            </a:r>
            <a:r>
              <a:rPr lang="en-US" altLang="zh-CN" sz="2000" dirty="0" smtClean="0"/>
              <a:t>implementation</a:t>
            </a:r>
            <a:endParaRPr lang="en-US" altLang="zh-CN" sz="2000" i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9059" y="2543045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(p = 13)</a:t>
            </a:r>
          </a:p>
          <a:p>
            <a:r>
              <a:rPr lang="en-US" dirty="0" smtClean="0"/>
              <a:t>Quad-core case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60108"/>
            <a:ext cx="4267200" cy="275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0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XOR-Based Erasure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XOR-based erasure codes</a:t>
            </a:r>
          </a:p>
          <a:p>
            <a:pPr lvl="1"/>
            <a:r>
              <a:rPr lang="en-US" dirty="0" smtClean="0"/>
              <a:t>Encoding/decoding involve XOR operations only</a:t>
            </a:r>
          </a:p>
          <a:p>
            <a:pPr lvl="1"/>
            <a:r>
              <a:rPr lang="en-US" dirty="0" smtClean="0"/>
              <a:t>Low computational overhead</a:t>
            </a:r>
          </a:p>
          <a:p>
            <a:r>
              <a:rPr lang="en-US" dirty="0" smtClean="0"/>
              <a:t>Different redundancy levels</a:t>
            </a:r>
          </a:p>
          <a:p>
            <a:pPr lvl="1"/>
            <a:r>
              <a:rPr lang="en-US" dirty="0" smtClean="0"/>
              <a:t>2-fault tolerant: RDP, EVENODD, X-Code</a:t>
            </a:r>
          </a:p>
          <a:p>
            <a:pPr lvl="1"/>
            <a:r>
              <a:rPr lang="en-US" dirty="0" smtClean="0"/>
              <a:t>3-fault tolerant: STAR</a:t>
            </a:r>
          </a:p>
          <a:p>
            <a:pPr lvl="1"/>
            <a:r>
              <a:rPr lang="en-US" dirty="0" smtClean="0"/>
              <a:t>General-fault tolerant: Cauchy Reed-Solomon (CRS)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EVENODD, where number of disks = 4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矩形 9"/>
          <p:cNvSpPr/>
          <p:nvPr/>
        </p:nvSpPr>
        <p:spPr>
          <a:xfrm>
            <a:off x="1285852" y="2571744"/>
            <a:ext cx="128588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i="1" dirty="0" smtClean="0"/>
              <a:t>a</a:t>
            </a:r>
            <a:endParaRPr lang="zh-CN" altLang="en-US" sz="2800" i="1" dirty="0"/>
          </a:p>
        </p:txBody>
      </p:sp>
      <p:sp>
        <p:nvSpPr>
          <p:cNvPr id="6" name="矩形 10"/>
          <p:cNvSpPr/>
          <p:nvPr/>
        </p:nvSpPr>
        <p:spPr>
          <a:xfrm>
            <a:off x="1285852" y="3214686"/>
            <a:ext cx="128588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i="1" dirty="0" smtClean="0"/>
              <a:t>b</a:t>
            </a:r>
            <a:endParaRPr lang="zh-CN" altLang="en-US" sz="2800" i="1" dirty="0"/>
          </a:p>
        </p:txBody>
      </p:sp>
      <p:sp>
        <p:nvSpPr>
          <p:cNvPr id="7" name="矩形 11"/>
          <p:cNvSpPr/>
          <p:nvPr/>
        </p:nvSpPr>
        <p:spPr>
          <a:xfrm>
            <a:off x="3000364" y="2571744"/>
            <a:ext cx="128588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i="1" dirty="0" smtClean="0"/>
              <a:t>c</a:t>
            </a:r>
            <a:endParaRPr lang="zh-CN" altLang="en-US" sz="2800" i="1" dirty="0"/>
          </a:p>
        </p:txBody>
      </p:sp>
      <p:sp>
        <p:nvSpPr>
          <p:cNvPr id="8" name="矩形 12"/>
          <p:cNvSpPr/>
          <p:nvPr/>
        </p:nvSpPr>
        <p:spPr>
          <a:xfrm>
            <a:off x="3000364" y="3214686"/>
            <a:ext cx="128588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i="1" dirty="0" smtClean="0"/>
              <a:t>d</a:t>
            </a:r>
            <a:endParaRPr lang="zh-CN" altLang="en-US" sz="2800" i="1" dirty="0"/>
          </a:p>
        </p:txBody>
      </p:sp>
      <p:sp>
        <p:nvSpPr>
          <p:cNvPr id="9" name="矩形 13"/>
          <p:cNvSpPr/>
          <p:nvPr/>
        </p:nvSpPr>
        <p:spPr>
          <a:xfrm>
            <a:off x="4714876" y="2571744"/>
            <a:ext cx="1285884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i="1" dirty="0" err="1" smtClean="0"/>
              <a:t>a+c</a:t>
            </a:r>
            <a:endParaRPr lang="zh-CN" altLang="en-US" sz="2800" i="1" dirty="0"/>
          </a:p>
        </p:txBody>
      </p:sp>
      <p:sp>
        <p:nvSpPr>
          <p:cNvPr id="10" name="矩形 14"/>
          <p:cNvSpPr/>
          <p:nvPr/>
        </p:nvSpPr>
        <p:spPr>
          <a:xfrm>
            <a:off x="4714876" y="3214686"/>
            <a:ext cx="1285884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i="1" dirty="0" err="1" smtClean="0"/>
              <a:t>b+d</a:t>
            </a:r>
            <a:endParaRPr lang="zh-CN" altLang="en-US" sz="2800" i="1" dirty="0"/>
          </a:p>
        </p:txBody>
      </p:sp>
      <p:sp>
        <p:nvSpPr>
          <p:cNvPr id="11" name="矩形 15"/>
          <p:cNvSpPr/>
          <p:nvPr/>
        </p:nvSpPr>
        <p:spPr>
          <a:xfrm>
            <a:off x="6429388" y="2571744"/>
            <a:ext cx="1285884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i="1" dirty="0" err="1" smtClean="0"/>
              <a:t>b+c</a:t>
            </a:r>
            <a:endParaRPr lang="zh-CN" altLang="en-US" sz="2800" i="1" dirty="0"/>
          </a:p>
        </p:txBody>
      </p:sp>
      <p:sp>
        <p:nvSpPr>
          <p:cNvPr id="12" name="矩形 16"/>
          <p:cNvSpPr/>
          <p:nvPr/>
        </p:nvSpPr>
        <p:spPr>
          <a:xfrm>
            <a:off x="6429388" y="3214686"/>
            <a:ext cx="1285884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i="1" dirty="0" err="1" smtClean="0"/>
              <a:t>a+b+d</a:t>
            </a:r>
            <a:endParaRPr lang="zh-CN" altLang="en-US" sz="2800" i="1" dirty="0"/>
          </a:p>
        </p:txBody>
      </p:sp>
      <p:pic>
        <p:nvPicPr>
          <p:cNvPr id="13" name="Picture 49" descr="MCj025017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142" y="2285992"/>
            <a:ext cx="7239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8"/>
          <p:cNvSpPr/>
          <p:nvPr/>
        </p:nvSpPr>
        <p:spPr>
          <a:xfrm>
            <a:off x="1285852" y="4572008"/>
            <a:ext cx="128588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i="1" dirty="0" smtClean="0"/>
              <a:t>a?</a:t>
            </a:r>
            <a:endParaRPr lang="zh-CN" altLang="en-US" sz="2800" i="1" dirty="0"/>
          </a:p>
        </p:txBody>
      </p:sp>
      <p:sp>
        <p:nvSpPr>
          <p:cNvPr id="15" name="矩形 19"/>
          <p:cNvSpPr/>
          <p:nvPr/>
        </p:nvSpPr>
        <p:spPr>
          <a:xfrm>
            <a:off x="1285852" y="5214950"/>
            <a:ext cx="128588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i="1" dirty="0" smtClean="0"/>
              <a:t>b?</a:t>
            </a:r>
            <a:endParaRPr lang="zh-CN" altLang="en-US" sz="2800" i="1" dirty="0"/>
          </a:p>
        </p:txBody>
      </p:sp>
      <p:cxnSp>
        <p:nvCxnSpPr>
          <p:cNvPr id="16" name="直接箭头连接符 21"/>
          <p:cNvCxnSpPr>
            <a:stCxn id="8" idx="2"/>
          </p:cNvCxnSpPr>
          <p:nvPr/>
        </p:nvCxnSpPr>
        <p:spPr>
          <a:xfrm rot="5400000">
            <a:off x="2500298" y="4000504"/>
            <a:ext cx="1285884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23"/>
          <p:cNvCxnSpPr>
            <a:stCxn id="10" idx="2"/>
          </p:cNvCxnSpPr>
          <p:nvPr/>
        </p:nvCxnSpPr>
        <p:spPr>
          <a:xfrm rot="5400000">
            <a:off x="3321835" y="3178967"/>
            <a:ext cx="1357322" cy="27146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矩形 25"/>
          <p:cNvSpPr/>
          <p:nvPr/>
        </p:nvSpPr>
        <p:spPr>
          <a:xfrm>
            <a:off x="5214942" y="4643446"/>
            <a:ext cx="2428892" cy="5000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i="1" dirty="0" smtClean="0"/>
              <a:t>a=c+(</a:t>
            </a:r>
            <a:r>
              <a:rPr lang="en-US" altLang="zh-CN" sz="2800" i="1" dirty="0" err="1" smtClean="0"/>
              <a:t>a+c</a:t>
            </a:r>
            <a:r>
              <a:rPr lang="en-US" altLang="zh-CN" sz="2800" i="1" dirty="0" smtClean="0"/>
              <a:t>)</a:t>
            </a:r>
            <a:endParaRPr lang="zh-CN" altLang="en-US" sz="2800" i="1" dirty="0"/>
          </a:p>
        </p:txBody>
      </p:sp>
      <p:sp>
        <p:nvSpPr>
          <p:cNvPr id="19" name="矩形 26"/>
          <p:cNvSpPr/>
          <p:nvPr/>
        </p:nvSpPr>
        <p:spPr>
          <a:xfrm>
            <a:off x="5214942" y="5429264"/>
            <a:ext cx="2428892" cy="5000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i="1" dirty="0" smtClean="0"/>
              <a:t>b=d+(</a:t>
            </a:r>
            <a:r>
              <a:rPr lang="en-US" altLang="zh-CN" sz="2800" i="1" dirty="0" err="1" smtClean="0"/>
              <a:t>b+d</a:t>
            </a:r>
            <a:r>
              <a:rPr lang="en-US" altLang="zh-CN" sz="2800" i="1" dirty="0" smtClean="0"/>
              <a:t>)</a:t>
            </a:r>
            <a:endParaRPr lang="zh-CN" altLang="en-US" sz="28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7657" y="6184109"/>
            <a:ext cx="500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</a:rPr>
              <a:t>Note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: “+” denotes XOR operation</a:t>
            </a:r>
            <a:endParaRPr lang="zh-CN" alt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8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Recovery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altLang="zh-CN" dirty="0" smtClean="0"/>
              <a:t>Recovering </a:t>
            </a:r>
            <a:r>
              <a:rPr lang="en-US" altLang="zh-CN" dirty="0"/>
              <a:t>disk </a:t>
            </a:r>
            <a:r>
              <a:rPr lang="en-US" altLang="zh-CN" dirty="0" smtClean="0"/>
              <a:t>failures is necessary</a:t>
            </a:r>
            <a:endParaRPr lang="en-US" altLang="zh-CN" dirty="0"/>
          </a:p>
          <a:p>
            <a:pPr lvl="1">
              <a:buFont typeface="Wingdings" pitchFamily="2" charset="2"/>
              <a:buChar char="Ø"/>
            </a:pPr>
            <a:r>
              <a:rPr lang="en-US" altLang="zh-CN" dirty="0"/>
              <a:t>Preserve the required redundancy level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dirty="0"/>
              <a:t>Avoid data unavailability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Single-disk failure recovery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dirty="0"/>
              <a:t>Single-disk failure occurs more frequently than a concurrent multi-disk failure</a:t>
            </a:r>
          </a:p>
          <a:p>
            <a:r>
              <a:rPr lang="en-US" altLang="zh-CN" dirty="0" smtClean="0"/>
              <a:t>One objective of efficient single-disk failure recovery: </a:t>
            </a:r>
            <a:r>
              <a:rPr lang="en-US" altLang="zh-CN" b="1" i="1" dirty="0" smtClean="0">
                <a:solidFill>
                  <a:srgbClr val="FF0000"/>
                </a:solidFill>
              </a:rPr>
              <a:t>minimize </a:t>
            </a:r>
            <a:r>
              <a:rPr lang="en-US" altLang="zh-CN" b="1" i="1" dirty="0">
                <a:solidFill>
                  <a:srgbClr val="FF0000"/>
                </a:solidFill>
              </a:rPr>
              <a:t>the amount of data being read from </a:t>
            </a:r>
            <a:r>
              <a:rPr lang="en-US" altLang="zh-CN" b="1" i="1" dirty="0" smtClean="0">
                <a:solidFill>
                  <a:srgbClr val="FF0000"/>
                </a:solidFill>
              </a:rPr>
              <a:t>surviving disks</a:t>
            </a:r>
            <a:endParaRPr lang="en-US" altLang="zh-CN" b="1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4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altLang="zh-CN" sz="2400" dirty="0"/>
              <a:t>Hybrid </a:t>
            </a:r>
            <a:r>
              <a:rPr lang="en-US" altLang="zh-CN" sz="2400" dirty="0" smtClean="0"/>
              <a:t>recovery</a:t>
            </a:r>
          </a:p>
          <a:p>
            <a:pPr lvl="1"/>
            <a:r>
              <a:rPr lang="en-US" altLang="zh-CN" sz="2000" dirty="0" smtClean="0"/>
              <a:t>Minimize amount </a:t>
            </a:r>
            <a:r>
              <a:rPr lang="en-US" altLang="zh-CN" sz="2000" dirty="0"/>
              <a:t>of data being read for </a:t>
            </a:r>
            <a:r>
              <a:rPr lang="en-US" altLang="zh-CN" sz="2000" dirty="0" smtClean="0"/>
              <a:t>double-fault tolerant XOR-based </a:t>
            </a:r>
            <a:r>
              <a:rPr lang="en-US" altLang="zh-CN" sz="2000" dirty="0"/>
              <a:t>erasure </a:t>
            </a:r>
            <a:r>
              <a:rPr lang="en-US" altLang="zh-CN" sz="2000" dirty="0" smtClean="0"/>
              <a:t>codes</a:t>
            </a:r>
          </a:p>
          <a:p>
            <a:pPr lvl="2"/>
            <a:r>
              <a:rPr lang="en-US" altLang="zh-CN" sz="1800" dirty="0" smtClean="0"/>
              <a:t>e.g., RDP </a:t>
            </a:r>
            <a:r>
              <a:rPr lang="en-US" altLang="zh-CN" sz="1600" dirty="0"/>
              <a:t>[</a:t>
            </a:r>
            <a:r>
              <a:rPr lang="en-US" altLang="zh-CN" sz="1600" dirty="0" smtClean="0"/>
              <a:t>Xiang, ToS’11]</a:t>
            </a:r>
            <a:r>
              <a:rPr lang="en-US" altLang="zh-CN" sz="1800" dirty="0" smtClean="0"/>
              <a:t>, </a:t>
            </a:r>
            <a:r>
              <a:rPr lang="en-US" altLang="zh-CN" sz="1800" dirty="0"/>
              <a:t>EVENODD </a:t>
            </a:r>
            <a:r>
              <a:rPr lang="en-US" altLang="zh-CN" sz="1600" dirty="0"/>
              <a:t>[</a:t>
            </a:r>
            <a:r>
              <a:rPr lang="en-US" altLang="zh-CN" sz="1600" dirty="0" smtClean="0"/>
              <a:t>Wang, </a:t>
            </a:r>
            <a:r>
              <a:rPr lang="en-US" altLang="zh-CN" sz="1600" dirty="0"/>
              <a:t>Globecom’10]</a:t>
            </a:r>
            <a:r>
              <a:rPr lang="en-US" altLang="zh-CN" sz="1800" dirty="0"/>
              <a:t>, X-Code </a:t>
            </a:r>
            <a:r>
              <a:rPr lang="en-US" altLang="zh-CN" sz="1600" dirty="0"/>
              <a:t>[</a:t>
            </a:r>
            <a:r>
              <a:rPr lang="en-US" altLang="zh-CN" sz="1600" dirty="0" err="1" smtClean="0"/>
              <a:t>Xu</a:t>
            </a:r>
            <a:r>
              <a:rPr lang="en-US" altLang="zh-CN" sz="1600" dirty="0" smtClean="0"/>
              <a:t>, Tech </a:t>
            </a:r>
            <a:r>
              <a:rPr lang="en-US" altLang="zh-CN" sz="1600" dirty="0"/>
              <a:t>Report’11</a:t>
            </a:r>
            <a:r>
              <a:rPr lang="en-US" altLang="zh-CN" sz="1600" dirty="0" smtClean="0"/>
              <a:t>]</a:t>
            </a:r>
            <a:endParaRPr lang="en-US" altLang="zh-CN" sz="1800" dirty="0" smtClean="0"/>
          </a:p>
          <a:p>
            <a:r>
              <a:rPr lang="en-US" altLang="zh-CN" sz="2400" dirty="0" smtClean="0"/>
              <a:t>Enumeration recovery </a:t>
            </a:r>
            <a:r>
              <a:rPr lang="en-US" altLang="zh-CN" sz="1600" dirty="0"/>
              <a:t>[Khan, FAST’12]</a:t>
            </a:r>
            <a:endParaRPr lang="en-US" altLang="zh-CN" sz="2400" dirty="0" smtClean="0"/>
          </a:p>
          <a:p>
            <a:pPr lvl="1"/>
            <a:r>
              <a:rPr lang="en-US" altLang="zh-CN" sz="2000" dirty="0" smtClean="0"/>
              <a:t>Enumerate </a:t>
            </a:r>
            <a:r>
              <a:rPr lang="en-US" altLang="zh-CN" sz="2000" dirty="0"/>
              <a:t>all recovery possibilities to achieve optimal recovery for general XOR-based erasure </a:t>
            </a:r>
            <a:r>
              <a:rPr lang="en-US" altLang="zh-CN" sz="2000" dirty="0" smtClean="0"/>
              <a:t>codes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Regenerating codes </a:t>
            </a:r>
            <a:r>
              <a:rPr lang="en-US" altLang="zh-CN" sz="1600" dirty="0" smtClean="0"/>
              <a:t>[</a:t>
            </a:r>
            <a:r>
              <a:rPr lang="en-US" altLang="zh-CN" sz="1600" dirty="0" err="1" smtClean="0"/>
              <a:t>Dimakis</a:t>
            </a:r>
            <a:r>
              <a:rPr lang="en-US" altLang="zh-CN" sz="1600" dirty="0" smtClean="0"/>
              <a:t>, ToIT’10]</a:t>
            </a:r>
            <a:endParaRPr lang="en-US" altLang="zh-CN" sz="2400" dirty="0" smtClean="0"/>
          </a:p>
          <a:p>
            <a:pPr lvl="1"/>
            <a:r>
              <a:rPr lang="en-US" altLang="zh-CN" sz="2000" dirty="0" smtClean="0"/>
              <a:t>Disks encode data during recovery</a:t>
            </a:r>
          </a:p>
          <a:p>
            <a:pPr lvl="1"/>
            <a:r>
              <a:rPr lang="en-US" altLang="zh-CN" sz="2000" dirty="0" smtClean="0"/>
              <a:t>Minimize recovery bandwidth</a:t>
            </a:r>
            <a:endParaRPr lang="en-US" altLang="zh-CN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Recovery in RDP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97" y="1421605"/>
            <a:ext cx="3396403" cy="934237"/>
          </a:xfrm>
        </p:spPr>
        <p:txBody>
          <a:bodyPr/>
          <a:lstStyle/>
          <a:p>
            <a:r>
              <a:rPr lang="en-US" dirty="0" smtClean="0"/>
              <a:t>RDP with 8 disks.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122" name="Group 121"/>
          <p:cNvGrpSpPr/>
          <p:nvPr/>
        </p:nvGrpSpPr>
        <p:grpSpPr>
          <a:xfrm>
            <a:off x="5572132" y="2185990"/>
            <a:ext cx="1714512" cy="2786082"/>
            <a:chOff x="5572132" y="2355842"/>
            <a:chExt cx="1714512" cy="2786082"/>
          </a:xfrm>
        </p:grpSpPr>
        <p:sp>
          <p:nvSpPr>
            <p:cNvPr id="11" name="矩形 11"/>
            <p:cNvSpPr/>
            <p:nvPr/>
          </p:nvSpPr>
          <p:spPr>
            <a:xfrm>
              <a:off x="6500826" y="2355842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/>
                <a:t>Disk6</a:t>
              </a:r>
              <a:endParaRPr lang="zh-CN" altLang="en-US" sz="1600" b="1" dirty="0"/>
            </a:p>
          </p:txBody>
        </p:sp>
        <p:sp>
          <p:nvSpPr>
            <p:cNvPr id="19" name="矩形 19"/>
            <p:cNvSpPr/>
            <p:nvPr/>
          </p:nvSpPr>
          <p:spPr>
            <a:xfrm>
              <a:off x="6500826" y="285590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0,6</a:t>
              </a:r>
              <a:endParaRPr lang="zh-CN" altLang="en-US" sz="1600" i="1" dirty="0"/>
            </a:p>
          </p:txBody>
        </p:sp>
        <p:sp>
          <p:nvSpPr>
            <p:cNvPr id="27" name="矩形 27"/>
            <p:cNvSpPr/>
            <p:nvPr/>
          </p:nvSpPr>
          <p:spPr>
            <a:xfrm>
              <a:off x="6500826" y="321309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1,6</a:t>
              </a:r>
              <a:endParaRPr lang="zh-CN" altLang="en-US" sz="1600" i="1" dirty="0"/>
            </a:p>
          </p:txBody>
        </p:sp>
        <p:sp>
          <p:nvSpPr>
            <p:cNvPr id="35" name="矩形 35"/>
            <p:cNvSpPr/>
            <p:nvPr/>
          </p:nvSpPr>
          <p:spPr>
            <a:xfrm>
              <a:off x="6500826" y="357028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2,6</a:t>
              </a:r>
              <a:endParaRPr lang="zh-CN" altLang="en-US" sz="1600" i="1" dirty="0"/>
            </a:p>
          </p:txBody>
        </p:sp>
        <p:sp>
          <p:nvSpPr>
            <p:cNvPr id="43" name="矩形 43"/>
            <p:cNvSpPr/>
            <p:nvPr/>
          </p:nvSpPr>
          <p:spPr>
            <a:xfrm>
              <a:off x="6500826" y="392747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3,6</a:t>
              </a:r>
              <a:endParaRPr lang="zh-CN" altLang="en-US" sz="1600" i="1" dirty="0"/>
            </a:p>
          </p:txBody>
        </p:sp>
        <p:sp>
          <p:nvSpPr>
            <p:cNvPr id="51" name="矩形 51"/>
            <p:cNvSpPr/>
            <p:nvPr/>
          </p:nvSpPr>
          <p:spPr>
            <a:xfrm>
              <a:off x="6500826" y="428466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4,6</a:t>
              </a:r>
              <a:endParaRPr lang="zh-CN" altLang="en-US" sz="1600" i="1" dirty="0"/>
            </a:p>
          </p:txBody>
        </p:sp>
        <p:sp>
          <p:nvSpPr>
            <p:cNvPr id="59" name="矩形 59"/>
            <p:cNvSpPr/>
            <p:nvPr/>
          </p:nvSpPr>
          <p:spPr>
            <a:xfrm>
              <a:off x="6500826" y="464185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5,6</a:t>
              </a:r>
              <a:endParaRPr lang="zh-CN" altLang="en-US" sz="1600" i="1" dirty="0"/>
            </a:p>
          </p:txBody>
        </p:sp>
        <p:cxnSp>
          <p:nvCxnSpPr>
            <p:cNvPr id="65" name="直接箭头连接符 65"/>
            <p:cNvCxnSpPr>
              <a:stCxn id="18" idx="3"/>
              <a:endCxn id="19" idx="1"/>
            </p:cNvCxnSpPr>
            <p:nvPr/>
          </p:nvCxnSpPr>
          <p:spPr>
            <a:xfrm>
              <a:off x="5572926" y="3034503"/>
              <a:ext cx="927900" cy="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接箭头连接符 66"/>
            <p:cNvCxnSpPr/>
            <p:nvPr/>
          </p:nvCxnSpPr>
          <p:spPr>
            <a:xfrm>
              <a:off x="5572132" y="3425824"/>
              <a:ext cx="927900" cy="1588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接箭头连接符 67"/>
            <p:cNvCxnSpPr/>
            <p:nvPr/>
          </p:nvCxnSpPr>
          <p:spPr>
            <a:xfrm>
              <a:off x="5572132" y="4498982"/>
              <a:ext cx="927900" cy="1588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矩形 68"/>
            <p:cNvSpPr/>
            <p:nvPr/>
          </p:nvSpPr>
          <p:spPr>
            <a:xfrm>
              <a:off x="5786446" y="2713032"/>
              <a:ext cx="4286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92D05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⊕</a:t>
              </a:r>
              <a:endParaRPr lang="zh-CN" altLang="en-US" sz="3200" b="1" dirty="0">
                <a:solidFill>
                  <a:srgbClr val="92D05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69" name="矩形 69"/>
            <p:cNvSpPr/>
            <p:nvPr/>
          </p:nvSpPr>
          <p:spPr>
            <a:xfrm>
              <a:off x="5786446" y="3128389"/>
              <a:ext cx="4286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92D05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⊕</a:t>
              </a:r>
              <a:endParaRPr lang="zh-CN" altLang="en-US" sz="3200" b="1" dirty="0">
                <a:solidFill>
                  <a:srgbClr val="92D05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70" name="矩形 70"/>
            <p:cNvSpPr/>
            <p:nvPr/>
          </p:nvSpPr>
          <p:spPr>
            <a:xfrm>
              <a:off x="5786446" y="4199959"/>
              <a:ext cx="4286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92D05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⊕</a:t>
              </a:r>
              <a:endParaRPr lang="zh-CN" altLang="en-US" sz="3200" b="1" dirty="0">
                <a:solidFill>
                  <a:srgbClr val="92D05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cxnSp>
          <p:nvCxnSpPr>
            <p:cNvPr id="71" name="直接箭头连接符 71"/>
            <p:cNvCxnSpPr/>
            <p:nvPr/>
          </p:nvCxnSpPr>
          <p:spPr>
            <a:xfrm>
              <a:off x="5572132" y="3807050"/>
              <a:ext cx="927900" cy="1588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矩形 72"/>
            <p:cNvSpPr/>
            <p:nvPr/>
          </p:nvSpPr>
          <p:spPr>
            <a:xfrm>
              <a:off x="5785652" y="3485579"/>
              <a:ext cx="4286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92D05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⊕</a:t>
              </a:r>
              <a:endParaRPr lang="zh-CN" altLang="en-US" sz="3200" b="1" dirty="0">
                <a:solidFill>
                  <a:srgbClr val="92D05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cxnSp>
          <p:nvCxnSpPr>
            <p:cNvPr id="73" name="直接箭头连接符 73"/>
            <p:cNvCxnSpPr/>
            <p:nvPr/>
          </p:nvCxnSpPr>
          <p:spPr>
            <a:xfrm>
              <a:off x="5572132" y="4164240"/>
              <a:ext cx="927900" cy="1588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矩形 74"/>
            <p:cNvSpPr/>
            <p:nvPr/>
          </p:nvSpPr>
          <p:spPr>
            <a:xfrm>
              <a:off x="5785652" y="3842769"/>
              <a:ext cx="4286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92D05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⊕</a:t>
              </a:r>
              <a:endParaRPr lang="zh-CN" altLang="en-US" sz="3200" b="1" dirty="0">
                <a:solidFill>
                  <a:srgbClr val="92D05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cxnSp>
          <p:nvCxnSpPr>
            <p:cNvPr id="75" name="直接箭头连接符 75"/>
            <p:cNvCxnSpPr/>
            <p:nvPr/>
          </p:nvCxnSpPr>
          <p:spPr>
            <a:xfrm>
              <a:off x="5572132" y="4878620"/>
              <a:ext cx="927900" cy="1588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矩形 76"/>
            <p:cNvSpPr/>
            <p:nvPr/>
          </p:nvSpPr>
          <p:spPr>
            <a:xfrm>
              <a:off x="5785652" y="4557149"/>
              <a:ext cx="4286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92D05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⊕</a:t>
              </a:r>
              <a:endParaRPr lang="zh-CN" altLang="en-US" sz="3200" b="1" dirty="0">
                <a:solidFill>
                  <a:srgbClr val="92D05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858018" y="2185990"/>
            <a:ext cx="4714908" cy="2643206"/>
            <a:chOff x="858018" y="2355842"/>
            <a:chExt cx="4714908" cy="2643206"/>
          </a:xfrm>
        </p:grpSpPr>
        <p:sp>
          <p:nvSpPr>
            <p:cNvPr id="5" name="矩形 5"/>
            <p:cNvSpPr/>
            <p:nvPr/>
          </p:nvSpPr>
          <p:spPr>
            <a:xfrm>
              <a:off x="858018" y="2355842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/>
                <a:t>Disk0</a:t>
              </a:r>
              <a:endParaRPr lang="zh-CN" altLang="en-US" sz="1600" b="1" dirty="0"/>
            </a:p>
          </p:txBody>
        </p:sp>
        <p:sp>
          <p:nvSpPr>
            <p:cNvPr id="6" name="矩形 6"/>
            <p:cNvSpPr/>
            <p:nvPr/>
          </p:nvSpPr>
          <p:spPr>
            <a:xfrm>
              <a:off x="1643836" y="2355842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/>
                <a:t>Disk1</a:t>
              </a:r>
              <a:endParaRPr lang="zh-CN" altLang="en-US" sz="1600" b="1" dirty="0"/>
            </a:p>
          </p:txBody>
        </p:sp>
        <p:sp>
          <p:nvSpPr>
            <p:cNvPr id="7" name="矩形 7"/>
            <p:cNvSpPr/>
            <p:nvPr/>
          </p:nvSpPr>
          <p:spPr>
            <a:xfrm>
              <a:off x="2429654" y="2355842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/>
                <a:t>Disk2</a:t>
              </a:r>
              <a:endParaRPr lang="zh-CN" altLang="en-US" sz="1600" b="1" dirty="0"/>
            </a:p>
          </p:txBody>
        </p:sp>
        <p:sp>
          <p:nvSpPr>
            <p:cNvPr id="8" name="矩形 8"/>
            <p:cNvSpPr/>
            <p:nvPr/>
          </p:nvSpPr>
          <p:spPr>
            <a:xfrm>
              <a:off x="3215472" y="2355842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/>
                <a:t>Disk3</a:t>
              </a:r>
              <a:endParaRPr lang="zh-CN" altLang="en-US" sz="1600" b="1" dirty="0"/>
            </a:p>
          </p:txBody>
        </p:sp>
        <p:sp>
          <p:nvSpPr>
            <p:cNvPr id="9" name="矩形 9"/>
            <p:cNvSpPr/>
            <p:nvPr/>
          </p:nvSpPr>
          <p:spPr>
            <a:xfrm>
              <a:off x="4001290" y="2355842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/>
                <a:t>Disk4</a:t>
              </a:r>
              <a:endParaRPr lang="zh-CN" altLang="en-US" sz="1600" b="1" dirty="0"/>
            </a:p>
          </p:txBody>
        </p:sp>
        <p:sp>
          <p:nvSpPr>
            <p:cNvPr id="10" name="矩形 10"/>
            <p:cNvSpPr/>
            <p:nvPr/>
          </p:nvSpPr>
          <p:spPr>
            <a:xfrm>
              <a:off x="4787108" y="2355842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/>
                <a:t>Disk5</a:t>
              </a:r>
              <a:endParaRPr lang="zh-CN" altLang="en-US" sz="1600" b="1" dirty="0"/>
            </a:p>
          </p:txBody>
        </p:sp>
        <p:sp>
          <p:nvSpPr>
            <p:cNvPr id="13" name="矩形 13"/>
            <p:cNvSpPr/>
            <p:nvPr/>
          </p:nvSpPr>
          <p:spPr>
            <a:xfrm>
              <a:off x="858018" y="285590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0,0</a:t>
              </a:r>
              <a:endParaRPr lang="zh-CN" altLang="en-US" sz="1600" i="1" dirty="0"/>
            </a:p>
          </p:txBody>
        </p:sp>
        <p:sp>
          <p:nvSpPr>
            <p:cNvPr id="14" name="矩形 14"/>
            <p:cNvSpPr/>
            <p:nvPr/>
          </p:nvSpPr>
          <p:spPr>
            <a:xfrm>
              <a:off x="1643836" y="285590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0,1</a:t>
              </a:r>
              <a:endParaRPr lang="zh-CN" altLang="en-US" sz="1600" i="1" dirty="0"/>
            </a:p>
          </p:txBody>
        </p:sp>
        <p:sp>
          <p:nvSpPr>
            <p:cNvPr id="15" name="矩形 15"/>
            <p:cNvSpPr/>
            <p:nvPr/>
          </p:nvSpPr>
          <p:spPr>
            <a:xfrm>
              <a:off x="2429654" y="285590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0,2</a:t>
              </a:r>
              <a:endParaRPr lang="zh-CN" altLang="en-US" sz="1600" i="1" dirty="0"/>
            </a:p>
          </p:txBody>
        </p:sp>
        <p:sp>
          <p:nvSpPr>
            <p:cNvPr id="16" name="矩形 16"/>
            <p:cNvSpPr/>
            <p:nvPr/>
          </p:nvSpPr>
          <p:spPr>
            <a:xfrm>
              <a:off x="3215472" y="285590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0,3</a:t>
              </a:r>
              <a:endParaRPr lang="zh-CN" altLang="en-US" sz="1600" i="1" dirty="0"/>
            </a:p>
          </p:txBody>
        </p:sp>
        <p:sp>
          <p:nvSpPr>
            <p:cNvPr id="17" name="矩形 17"/>
            <p:cNvSpPr/>
            <p:nvPr/>
          </p:nvSpPr>
          <p:spPr>
            <a:xfrm>
              <a:off x="4001290" y="285590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0,4</a:t>
              </a:r>
              <a:endParaRPr lang="zh-CN" altLang="en-US" sz="1600" i="1" dirty="0"/>
            </a:p>
          </p:txBody>
        </p:sp>
        <p:sp>
          <p:nvSpPr>
            <p:cNvPr id="18" name="矩形 18"/>
            <p:cNvSpPr/>
            <p:nvPr/>
          </p:nvSpPr>
          <p:spPr>
            <a:xfrm>
              <a:off x="4787108" y="285590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0,5</a:t>
              </a:r>
              <a:endParaRPr lang="zh-CN" altLang="en-US" sz="1600" i="1" dirty="0"/>
            </a:p>
          </p:txBody>
        </p:sp>
        <p:sp>
          <p:nvSpPr>
            <p:cNvPr id="21" name="矩形 21"/>
            <p:cNvSpPr/>
            <p:nvPr/>
          </p:nvSpPr>
          <p:spPr>
            <a:xfrm>
              <a:off x="858018" y="321309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1,0</a:t>
              </a:r>
              <a:endParaRPr lang="zh-CN" altLang="en-US" sz="1600" i="1" dirty="0"/>
            </a:p>
          </p:txBody>
        </p:sp>
        <p:sp>
          <p:nvSpPr>
            <p:cNvPr id="22" name="矩形 22"/>
            <p:cNvSpPr/>
            <p:nvPr/>
          </p:nvSpPr>
          <p:spPr>
            <a:xfrm>
              <a:off x="1643836" y="321309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1,1</a:t>
              </a:r>
              <a:endParaRPr lang="zh-CN" altLang="en-US" sz="1600" i="1" dirty="0"/>
            </a:p>
          </p:txBody>
        </p:sp>
        <p:sp>
          <p:nvSpPr>
            <p:cNvPr id="23" name="矩形 23"/>
            <p:cNvSpPr/>
            <p:nvPr/>
          </p:nvSpPr>
          <p:spPr>
            <a:xfrm>
              <a:off x="2429654" y="321309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1,2</a:t>
              </a:r>
              <a:endParaRPr lang="zh-CN" altLang="en-US" sz="1600" i="1" dirty="0"/>
            </a:p>
          </p:txBody>
        </p:sp>
        <p:sp>
          <p:nvSpPr>
            <p:cNvPr id="24" name="矩形 24"/>
            <p:cNvSpPr/>
            <p:nvPr/>
          </p:nvSpPr>
          <p:spPr>
            <a:xfrm>
              <a:off x="3215472" y="321309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1,3</a:t>
              </a:r>
              <a:endParaRPr lang="zh-CN" altLang="en-US" sz="1600" i="1" dirty="0"/>
            </a:p>
          </p:txBody>
        </p:sp>
        <p:sp>
          <p:nvSpPr>
            <p:cNvPr id="25" name="矩形 25"/>
            <p:cNvSpPr/>
            <p:nvPr/>
          </p:nvSpPr>
          <p:spPr>
            <a:xfrm>
              <a:off x="4001290" y="321309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1,4</a:t>
              </a:r>
              <a:endParaRPr lang="zh-CN" altLang="en-US" sz="1600" i="1" dirty="0"/>
            </a:p>
          </p:txBody>
        </p:sp>
        <p:sp>
          <p:nvSpPr>
            <p:cNvPr id="26" name="矩形 26"/>
            <p:cNvSpPr/>
            <p:nvPr/>
          </p:nvSpPr>
          <p:spPr>
            <a:xfrm>
              <a:off x="4787108" y="321309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1,5</a:t>
              </a:r>
              <a:endParaRPr lang="zh-CN" altLang="en-US" sz="1600" i="1" dirty="0"/>
            </a:p>
          </p:txBody>
        </p:sp>
        <p:sp>
          <p:nvSpPr>
            <p:cNvPr id="29" name="矩形 29"/>
            <p:cNvSpPr/>
            <p:nvPr/>
          </p:nvSpPr>
          <p:spPr>
            <a:xfrm>
              <a:off x="858018" y="357028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2,0</a:t>
              </a:r>
              <a:endParaRPr lang="zh-CN" altLang="en-US" sz="1600" i="1" dirty="0"/>
            </a:p>
          </p:txBody>
        </p:sp>
        <p:sp>
          <p:nvSpPr>
            <p:cNvPr id="30" name="矩形 30"/>
            <p:cNvSpPr/>
            <p:nvPr/>
          </p:nvSpPr>
          <p:spPr>
            <a:xfrm>
              <a:off x="1643836" y="357028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2,1</a:t>
              </a:r>
              <a:endParaRPr lang="zh-CN" altLang="en-US" sz="1600" i="1" dirty="0"/>
            </a:p>
          </p:txBody>
        </p:sp>
        <p:sp>
          <p:nvSpPr>
            <p:cNvPr id="31" name="矩形 31"/>
            <p:cNvSpPr/>
            <p:nvPr/>
          </p:nvSpPr>
          <p:spPr>
            <a:xfrm>
              <a:off x="2429654" y="357028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2,2</a:t>
              </a:r>
              <a:endParaRPr lang="zh-CN" altLang="en-US" sz="1600" i="1" dirty="0"/>
            </a:p>
          </p:txBody>
        </p:sp>
        <p:sp>
          <p:nvSpPr>
            <p:cNvPr id="32" name="矩形 32"/>
            <p:cNvSpPr/>
            <p:nvPr/>
          </p:nvSpPr>
          <p:spPr>
            <a:xfrm>
              <a:off x="3215472" y="357028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2,3</a:t>
              </a:r>
              <a:endParaRPr lang="zh-CN" altLang="en-US" sz="1600" i="1" dirty="0"/>
            </a:p>
          </p:txBody>
        </p:sp>
        <p:sp>
          <p:nvSpPr>
            <p:cNvPr id="33" name="矩形 33"/>
            <p:cNvSpPr/>
            <p:nvPr/>
          </p:nvSpPr>
          <p:spPr>
            <a:xfrm>
              <a:off x="4001290" y="357028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2,4</a:t>
              </a:r>
              <a:endParaRPr lang="zh-CN" altLang="en-US" sz="1600" i="1" dirty="0"/>
            </a:p>
          </p:txBody>
        </p:sp>
        <p:sp>
          <p:nvSpPr>
            <p:cNvPr id="34" name="矩形 34"/>
            <p:cNvSpPr/>
            <p:nvPr/>
          </p:nvSpPr>
          <p:spPr>
            <a:xfrm>
              <a:off x="4787108" y="357028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2,5</a:t>
              </a:r>
              <a:endParaRPr lang="zh-CN" altLang="en-US" sz="1600" i="1" dirty="0"/>
            </a:p>
          </p:txBody>
        </p:sp>
        <p:sp>
          <p:nvSpPr>
            <p:cNvPr id="37" name="矩形 37"/>
            <p:cNvSpPr/>
            <p:nvPr/>
          </p:nvSpPr>
          <p:spPr>
            <a:xfrm>
              <a:off x="858018" y="392747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3,0</a:t>
              </a:r>
              <a:endParaRPr lang="zh-CN" altLang="en-US" sz="1600" i="1" dirty="0"/>
            </a:p>
          </p:txBody>
        </p:sp>
        <p:sp>
          <p:nvSpPr>
            <p:cNvPr id="38" name="矩形 38"/>
            <p:cNvSpPr/>
            <p:nvPr/>
          </p:nvSpPr>
          <p:spPr>
            <a:xfrm>
              <a:off x="1643836" y="392747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3,1</a:t>
              </a:r>
              <a:endParaRPr lang="zh-CN" altLang="en-US" sz="1600" i="1" dirty="0"/>
            </a:p>
          </p:txBody>
        </p:sp>
        <p:sp>
          <p:nvSpPr>
            <p:cNvPr id="39" name="矩形 39"/>
            <p:cNvSpPr/>
            <p:nvPr/>
          </p:nvSpPr>
          <p:spPr>
            <a:xfrm>
              <a:off x="2429654" y="392747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3,2</a:t>
              </a:r>
              <a:endParaRPr lang="zh-CN" altLang="en-US" sz="1600" i="1" dirty="0"/>
            </a:p>
          </p:txBody>
        </p:sp>
        <p:sp>
          <p:nvSpPr>
            <p:cNvPr id="40" name="矩形 40"/>
            <p:cNvSpPr/>
            <p:nvPr/>
          </p:nvSpPr>
          <p:spPr>
            <a:xfrm>
              <a:off x="3215472" y="392747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3,3</a:t>
              </a:r>
              <a:endParaRPr lang="zh-CN" altLang="en-US" sz="1600" i="1" dirty="0"/>
            </a:p>
          </p:txBody>
        </p:sp>
        <p:sp>
          <p:nvSpPr>
            <p:cNvPr id="41" name="矩形 41"/>
            <p:cNvSpPr/>
            <p:nvPr/>
          </p:nvSpPr>
          <p:spPr>
            <a:xfrm>
              <a:off x="4001290" y="392747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3,4</a:t>
              </a:r>
              <a:endParaRPr lang="zh-CN" altLang="en-US" sz="1600" i="1" dirty="0"/>
            </a:p>
          </p:txBody>
        </p:sp>
        <p:sp>
          <p:nvSpPr>
            <p:cNvPr id="42" name="矩形 42"/>
            <p:cNvSpPr/>
            <p:nvPr/>
          </p:nvSpPr>
          <p:spPr>
            <a:xfrm>
              <a:off x="4787108" y="392747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3,5</a:t>
              </a:r>
              <a:endParaRPr lang="zh-CN" altLang="en-US" sz="1600" i="1" dirty="0"/>
            </a:p>
          </p:txBody>
        </p:sp>
        <p:sp>
          <p:nvSpPr>
            <p:cNvPr id="45" name="矩形 45"/>
            <p:cNvSpPr/>
            <p:nvPr/>
          </p:nvSpPr>
          <p:spPr>
            <a:xfrm>
              <a:off x="858018" y="428466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4,0</a:t>
              </a:r>
              <a:endParaRPr lang="zh-CN" altLang="en-US" sz="1600" i="1" dirty="0"/>
            </a:p>
          </p:txBody>
        </p:sp>
        <p:sp>
          <p:nvSpPr>
            <p:cNvPr id="46" name="矩形 46"/>
            <p:cNvSpPr/>
            <p:nvPr/>
          </p:nvSpPr>
          <p:spPr>
            <a:xfrm>
              <a:off x="1643836" y="428466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4,1</a:t>
              </a:r>
              <a:endParaRPr lang="zh-CN" altLang="en-US" sz="1600" i="1" dirty="0"/>
            </a:p>
          </p:txBody>
        </p:sp>
        <p:sp>
          <p:nvSpPr>
            <p:cNvPr id="47" name="矩形 47"/>
            <p:cNvSpPr/>
            <p:nvPr/>
          </p:nvSpPr>
          <p:spPr>
            <a:xfrm>
              <a:off x="2429654" y="428466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4,2</a:t>
              </a:r>
              <a:endParaRPr lang="zh-CN" altLang="en-US" sz="1600" i="1" dirty="0"/>
            </a:p>
          </p:txBody>
        </p:sp>
        <p:sp>
          <p:nvSpPr>
            <p:cNvPr id="48" name="矩形 48"/>
            <p:cNvSpPr/>
            <p:nvPr/>
          </p:nvSpPr>
          <p:spPr>
            <a:xfrm>
              <a:off x="3215472" y="428466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4,3</a:t>
              </a:r>
              <a:endParaRPr lang="zh-CN" altLang="en-US" sz="1600" i="1" dirty="0"/>
            </a:p>
          </p:txBody>
        </p:sp>
        <p:sp>
          <p:nvSpPr>
            <p:cNvPr id="49" name="矩形 49"/>
            <p:cNvSpPr/>
            <p:nvPr/>
          </p:nvSpPr>
          <p:spPr>
            <a:xfrm>
              <a:off x="4001290" y="428466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4,4</a:t>
              </a:r>
              <a:endParaRPr lang="zh-CN" altLang="en-US" sz="1600" i="1" dirty="0"/>
            </a:p>
          </p:txBody>
        </p:sp>
        <p:sp>
          <p:nvSpPr>
            <p:cNvPr id="50" name="矩形 50"/>
            <p:cNvSpPr/>
            <p:nvPr/>
          </p:nvSpPr>
          <p:spPr>
            <a:xfrm>
              <a:off x="4787108" y="428466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4,5</a:t>
              </a:r>
              <a:endParaRPr lang="zh-CN" altLang="en-US" sz="1600" i="1" dirty="0"/>
            </a:p>
          </p:txBody>
        </p:sp>
        <p:sp>
          <p:nvSpPr>
            <p:cNvPr id="53" name="矩形 53"/>
            <p:cNvSpPr/>
            <p:nvPr/>
          </p:nvSpPr>
          <p:spPr>
            <a:xfrm>
              <a:off x="858018" y="464185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5,0</a:t>
              </a:r>
              <a:endParaRPr lang="zh-CN" altLang="en-US" sz="1600" i="1" dirty="0"/>
            </a:p>
          </p:txBody>
        </p:sp>
        <p:sp>
          <p:nvSpPr>
            <p:cNvPr id="54" name="矩形 54"/>
            <p:cNvSpPr/>
            <p:nvPr/>
          </p:nvSpPr>
          <p:spPr>
            <a:xfrm>
              <a:off x="1643836" y="464185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5,1</a:t>
              </a:r>
              <a:endParaRPr lang="zh-CN" altLang="en-US" sz="1600" i="1" dirty="0"/>
            </a:p>
          </p:txBody>
        </p:sp>
        <p:sp>
          <p:nvSpPr>
            <p:cNvPr id="55" name="矩形 55"/>
            <p:cNvSpPr/>
            <p:nvPr/>
          </p:nvSpPr>
          <p:spPr>
            <a:xfrm>
              <a:off x="2429654" y="464185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5,2</a:t>
              </a:r>
              <a:endParaRPr lang="zh-CN" altLang="en-US" sz="1600" i="1" dirty="0"/>
            </a:p>
          </p:txBody>
        </p:sp>
        <p:sp>
          <p:nvSpPr>
            <p:cNvPr id="56" name="矩形 56"/>
            <p:cNvSpPr/>
            <p:nvPr/>
          </p:nvSpPr>
          <p:spPr>
            <a:xfrm>
              <a:off x="3215472" y="464185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5,3</a:t>
              </a:r>
              <a:endParaRPr lang="zh-CN" altLang="en-US" sz="1600" i="1" dirty="0"/>
            </a:p>
          </p:txBody>
        </p:sp>
        <p:sp>
          <p:nvSpPr>
            <p:cNvPr id="57" name="矩形 57"/>
            <p:cNvSpPr/>
            <p:nvPr/>
          </p:nvSpPr>
          <p:spPr>
            <a:xfrm>
              <a:off x="4001290" y="464185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5,4</a:t>
              </a:r>
              <a:endParaRPr lang="zh-CN" altLang="en-US" sz="1600" i="1" dirty="0"/>
            </a:p>
          </p:txBody>
        </p:sp>
        <p:sp>
          <p:nvSpPr>
            <p:cNvPr id="58" name="矩形 58"/>
            <p:cNvSpPr/>
            <p:nvPr/>
          </p:nvSpPr>
          <p:spPr>
            <a:xfrm>
              <a:off x="4787108" y="464185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5,5</a:t>
              </a:r>
              <a:endParaRPr lang="zh-CN" altLang="en-US" sz="1600" i="1" dirty="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213488" y="2185990"/>
            <a:ext cx="8644792" cy="4359306"/>
            <a:chOff x="213488" y="2355842"/>
            <a:chExt cx="8644792" cy="4359306"/>
          </a:xfrm>
        </p:grpSpPr>
        <p:cxnSp>
          <p:nvCxnSpPr>
            <p:cNvPr id="62" name="直接连接符 62"/>
            <p:cNvCxnSpPr/>
            <p:nvPr/>
          </p:nvCxnSpPr>
          <p:spPr>
            <a:xfrm rot="5400000">
              <a:off x="-858479" y="4570817"/>
              <a:ext cx="2144728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3"/>
            <p:cNvCxnSpPr/>
            <p:nvPr/>
          </p:nvCxnSpPr>
          <p:spPr>
            <a:xfrm flipV="1">
              <a:off x="1072332" y="3784602"/>
              <a:ext cx="4071966" cy="18573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2"/>
            <p:cNvCxnSpPr/>
            <p:nvPr/>
          </p:nvCxnSpPr>
          <p:spPr>
            <a:xfrm rot="16200000" flipH="1">
              <a:off x="-710047" y="4851807"/>
              <a:ext cx="2143934" cy="95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3"/>
            <p:cNvCxnSpPr/>
            <p:nvPr/>
          </p:nvCxnSpPr>
          <p:spPr>
            <a:xfrm flipV="1">
              <a:off x="1224732" y="4141792"/>
              <a:ext cx="3918772" cy="17859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8"/>
            <p:cNvCxnSpPr/>
            <p:nvPr/>
          </p:nvCxnSpPr>
          <p:spPr>
            <a:xfrm rot="5400000">
              <a:off x="-464379" y="5106205"/>
              <a:ext cx="192882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9"/>
            <p:cNvCxnSpPr/>
            <p:nvPr/>
          </p:nvCxnSpPr>
          <p:spPr>
            <a:xfrm flipV="1">
              <a:off x="1643042" y="4498982"/>
              <a:ext cx="3429024" cy="15700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4"/>
            <p:cNvCxnSpPr/>
            <p:nvPr/>
          </p:nvCxnSpPr>
          <p:spPr>
            <a:xfrm rot="5400000">
              <a:off x="-285784" y="5356238"/>
              <a:ext cx="185738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5"/>
            <p:cNvCxnSpPr/>
            <p:nvPr/>
          </p:nvCxnSpPr>
          <p:spPr>
            <a:xfrm flipV="1">
              <a:off x="1928794" y="4856172"/>
              <a:ext cx="3214710" cy="14287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10"/>
            <p:cNvCxnSpPr/>
            <p:nvPr/>
          </p:nvCxnSpPr>
          <p:spPr>
            <a:xfrm rot="5400000">
              <a:off x="-107189" y="5606271"/>
              <a:ext cx="178595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2"/>
            <p:cNvCxnSpPr/>
            <p:nvPr/>
          </p:nvCxnSpPr>
          <p:spPr>
            <a:xfrm flipV="1">
              <a:off x="2357422" y="5284800"/>
              <a:ext cx="2714644" cy="12144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6"/>
            <p:cNvCxnSpPr/>
            <p:nvPr/>
          </p:nvCxnSpPr>
          <p:spPr>
            <a:xfrm rot="5400000">
              <a:off x="286514" y="5784072"/>
              <a:ext cx="185738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2"/>
            <p:cNvSpPr/>
            <p:nvPr/>
          </p:nvSpPr>
          <p:spPr>
            <a:xfrm>
              <a:off x="8072462" y="2355842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/>
                <a:t>Disk7</a:t>
              </a:r>
              <a:endParaRPr lang="zh-CN" altLang="en-US" sz="1600" b="1" dirty="0"/>
            </a:p>
          </p:txBody>
        </p:sp>
        <p:sp>
          <p:nvSpPr>
            <p:cNvPr id="20" name="矩形 20"/>
            <p:cNvSpPr/>
            <p:nvPr/>
          </p:nvSpPr>
          <p:spPr>
            <a:xfrm>
              <a:off x="8072462" y="285590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0,7</a:t>
              </a:r>
              <a:endParaRPr lang="zh-CN" altLang="en-US" sz="1600" i="1" dirty="0"/>
            </a:p>
          </p:txBody>
        </p:sp>
        <p:sp>
          <p:nvSpPr>
            <p:cNvPr id="28" name="矩形 28"/>
            <p:cNvSpPr/>
            <p:nvPr/>
          </p:nvSpPr>
          <p:spPr>
            <a:xfrm>
              <a:off x="8072462" y="321309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1,7</a:t>
              </a:r>
              <a:endParaRPr lang="zh-CN" altLang="en-US" sz="1600" i="1" dirty="0"/>
            </a:p>
          </p:txBody>
        </p:sp>
        <p:sp>
          <p:nvSpPr>
            <p:cNvPr id="36" name="矩形 36"/>
            <p:cNvSpPr/>
            <p:nvPr/>
          </p:nvSpPr>
          <p:spPr>
            <a:xfrm>
              <a:off x="8072462" y="357028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2,7</a:t>
              </a:r>
              <a:endParaRPr lang="zh-CN" altLang="en-US" sz="1600" i="1" dirty="0"/>
            </a:p>
          </p:txBody>
        </p:sp>
        <p:sp>
          <p:nvSpPr>
            <p:cNvPr id="44" name="矩形 44"/>
            <p:cNvSpPr/>
            <p:nvPr/>
          </p:nvSpPr>
          <p:spPr>
            <a:xfrm>
              <a:off x="8072462" y="392747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3,7</a:t>
              </a:r>
              <a:endParaRPr lang="zh-CN" altLang="en-US" sz="1600" i="1" dirty="0"/>
            </a:p>
          </p:txBody>
        </p:sp>
        <p:sp>
          <p:nvSpPr>
            <p:cNvPr id="52" name="矩形 52"/>
            <p:cNvSpPr/>
            <p:nvPr/>
          </p:nvSpPr>
          <p:spPr>
            <a:xfrm>
              <a:off x="8072462" y="428466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4,7</a:t>
              </a:r>
              <a:endParaRPr lang="zh-CN" altLang="en-US" sz="1600" i="1" dirty="0"/>
            </a:p>
          </p:txBody>
        </p:sp>
        <p:sp>
          <p:nvSpPr>
            <p:cNvPr id="60" name="矩形 60"/>
            <p:cNvSpPr/>
            <p:nvPr/>
          </p:nvSpPr>
          <p:spPr>
            <a:xfrm>
              <a:off x="8072462" y="4641858"/>
              <a:ext cx="785818" cy="357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i="1" dirty="0" smtClean="0"/>
                <a:t>d</a:t>
              </a:r>
              <a:r>
                <a:rPr lang="en-US" altLang="zh-CN" sz="1600" i="1" dirty="0" smtClean="0"/>
                <a:t>5,7</a:t>
              </a:r>
              <a:endParaRPr lang="zh-CN" altLang="en-US" sz="1600" i="1" dirty="0"/>
            </a:p>
          </p:txBody>
        </p:sp>
        <p:cxnSp>
          <p:nvCxnSpPr>
            <p:cNvPr id="61" name="直接连接符 61"/>
            <p:cNvCxnSpPr/>
            <p:nvPr/>
          </p:nvCxnSpPr>
          <p:spPr>
            <a:xfrm rot="10800000" flipV="1">
              <a:off x="214282" y="3070222"/>
              <a:ext cx="858050" cy="42862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4"/>
            <p:cNvCxnSpPr/>
            <p:nvPr/>
          </p:nvCxnSpPr>
          <p:spPr>
            <a:xfrm>
              <a:off x="215076" y="5641990"/>
              <a:ext cx="85725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7"/>
            <p:cNvCxnSpPr/>
            <p:nvPr/>
          </p:nvCxnSpPr>
          <p:spPr>
            <a:xfrm flipV="1">
              <a:off x="5143504" y="3427412"/>
              <a:ext cx="1857388" cy="3571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矩形 78"/>
            <p:cNvSpPr/>
            <p:nvPr/>
          </p:nvSpPr>
          <p:spPr>
            <a:xfrm>
              <a:off x="7429520" y="2998784"/>
              <a:ext cx="3659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accent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⊕</a:t>
              </a:r>
              <a:endParaRPr lang="zh-CN" altLang="en-US" sz="3200" b="1" dirty="0">
                <a:solidFill>
                  <a:schemeClr val="accent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79" name="矩形 79"/>
            <p:cNvSpPr/>
            <p:nvPr/>
          </p:nvSpPr>
          <p:spPr>
            <a:xfrm>
              <a:off x="7429520" y="3342703"/>
              <a:ext cx="3659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accent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⊕</a:t>
              </a:r>
              <a:endParaRPr lang="zh-CN" altLang="en-US" sz="3200" b="1" dirty="0">
                <a:solidFill>
                  <a:schemeClr val="accent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80" name="矩形 80"/>
            <p:cNvSpPr/>
            <p:nvPr/>
          </p:nvSpPr>
          <p:spPr>
            <a:xfrm>
              <a:off x="7429520" y="3699893"/>
              <a:ext cx="3659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accent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⊕</a:t>
              </a:r>
              <a:endParaRPr lang="zh-CN" altLang="en-US" sz="3200" b="1" dirty="0">
                <a:solidFill>
                  <a:schemeClr val="accent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81" name="矩形 81"/>
            <p:cNvSpPr/>
            <p:nvPr/>
          </p:nvSpPr>
          <p:spPr>
            <a:xfrm>
              <a:off x="7429520" y="4057083"/>
              <a:ext cx="3659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accent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⊕</a:t>
              </a:r>
              <a:endParaRPr lang="zh-CN" altLang="en-US" sz="3200" b="1" dirty="0">
                <a:solidFill>
                  <a:schemeClr val="accent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82" name="矩形 82"/>
            <p:cNvSpPr/>
            <p:nvPr/>
          </p:nvSpPr>
          <p:spPr>
            <a:xfrm>
              <a:off x="7429520" y="4414273"/>
              <a:ext cx="3659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accent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⊕</a:t>
              </a:r>
              <a:endParaRPr lang="zh-CN" altLang="en-US" sz="3200" b="1" dirty="0">
                <a:solidFill>
                  <a:schemeClr val="accent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83" name="矩形 83"/>
            <p:cNvSpPr/>
            <p:nvPr/>
          </p:nvSpPr>
          <p:spPr>
            <a:xfrm>
              <a:off x="7429520" y="4771463"/>
              <a:ext cx="3659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accent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⊕</a:t>
              </a:r>
              <a:endParaRPr lang="zh-CN" altLang="en-US" sz="3200" b="1" dirty="0">
                <a:solidFill>
                  <a:schemeClr val="accent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cxnSp>
          <p:nvCxnSpPr>
            <p:cNvPr id="84" name="直接连接符 84"/>
            <p:cNvCxnSpPr/>
            <p:nvPr/>
          </p:nvCxnSpPr>
          <p:spPr>
            <a:xfrm rot="5400000" flipH="1" flipV="1">
              <a:off x="7768851" y="3016644"/>
              <a:ext cx="321471" cy="285752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5"/>
            <p:cNvCxnSpPr/>
            <p:nvPr/>
          </p:nvCxnSpPr>
          <p:spPr>
            <a:xfrm rot="5400000" flipH="1" flipV="1">
              <a:off x="7768851" y="3373834"/>
              <a:ext cx="321471" cy="285752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6"/>
            <p:cNvCxnSpPr/>
            <p:nvPr/>
          </p:nvCxnSpPr>
          <p:spPr>
            <a:xfrm rot="5400000" flipH="1" flipV="1">
              <a:off x="7768851" y="3731024"/>
              <a:ext cx="321471" cy="285752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7"/>
            <p:cNvCxnSpPr/>
            <p:nvPr/>
          </p:nvCxnSpPr>
          <p:spPr>
            <a:xfrm rot="5400000" flipH="1" flipV="1">
              <a:off x="7768851" y="4123932"/>
              <a:ext cx="321471" cy="285752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8"/>
            <p:cNvCxnSpPr/>
            <p:nvPr/>
          </p:nvCxnSpPr>
          <p:spPr>
            <a:xfrm rot="5400000" flipH="1" flipV="1">
              <a:off x="7768851" y="4445404"/>
              <a:ext cx="321471" cy="285752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9"/>
            <p:cNvCxnSpPr/>
            <p:nvPr/>
          </p:nvCxnSpPr>
          <p:spPr>
            <a:xfrm rot="5400000" flipH="1" flipV="1">
              <a:off x="7768851" y="4802594"/>
              <a:ext cx="321471" cy="285752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90"/>
            <p:cNvCxnSpPr/>
            <p:nvPr/>
          </p:nvCxnSpPr>
          <p:spPr>
            <a:xfrm flipV="1">
              <a:off x="7000892" y="3284536"/>
              <a:ext cx="571504" cy="1428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1"/>
            <p:cNvCxnSpPr/>
            <p:nvPr/>
          </p:nvCxnSpPr>
          <p:spPr>
            <a:xfrm rot="10800000" flipV="1">
              <a:off x="357158" y="3070222"/>
              <a:ext cx="1571636" cy="71438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4"/>
            <p:cNvCxnSpPr/>
            <p:nvPr/>
          </p:nvCxnSpPr>
          <p:spPr>
            <a:xfrm>
              <a:off x="367476" y="5927742"/>
              <a:ext cx="85725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5"/>
            <p:cNvCxnSpPr/>
            <p:nvPr/>
          </p:nvCxnSpPr>
          <p:spPr>
            <a:xfrm flipV="1">
              <a:off x="5072066" y="3784602"/>
              <a:ext cx="1928826" cy="3571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6"/>
            <p:cNvCxnSpPr/>
            <p:nvPr/>
          </p:nvCxnSpPr>
          <p:spPr>
            <a:xfrm flipV="1">
              <a:off x="7000892" y="3641725"/>
              <a:ext cx="571504" cy="1428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7"/>
            <p:cNvCxnSpPr/>
            <p:nvPr/>
          </p:nvCxnSpPr>
          <p:spPr>
            <a:xfrm rot="10800000" flipV="1">
              <a:off x="500034" y="3070222"/>
              <a:ext cx="2214578" cy="1071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100"/>
            <p:cNvCxnSpPr/>
            <p:nvPr/>
          </p:nvCxnSpPr>
          <p:spPr>
            <a:xfrm>
              <a:off x="500034" y="6070618"/>
              <a:ext cx="121444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1"/>
            <p:cNvCxnSpPr/>
            <p:nvPr/>
          </p:nvCxnSpPr>
          <p:spPr>
            <a:xfrm flipV="1">
              <a:off x="5000628" y="4141792"/>
              <a:ext cx="2000264" cy="3571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2"/>
            <p:cNvCxnSpPr/>
            <p:nvPr/>
          </p:nvCxnSpPr>
          <p:spPr>
            <a:xfrm flipV="1">
              <a:off x="7000892" y="3998916"/>
              <a:ext cx="571504" cy="1428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3"/>
            <p:cNvCxnSpPr/>
            <p:nvPr/>
          </p:nvCxnSpPr>
          <p:spPr>
            <a:xfrm rot="10800000" flipV="1">
              <a:off x="642910" y="3070222"/>
              <a:ext cx="2857520" cy="135732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6"/>
            <p:cNvCxnSpPr/>
            <p:nvPr/>
          </p:nvCxnSpPr>
          <p:spPr>
            <a:xfrm>
              <a:off x="642910" y="6283344"/>
              <a:ext cx="128588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7"/>
            <p:cNvCxnSpPr/>
            <p:nvPr/>
          </p:nvCxnSpPr>
          <p:spPr>
            <a:xfrm flipV="1">
              <a:off x="5143504" y="4498982"/>
              <a:ext cx="1857388" cy="3571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8"/>
            <p:cNvCxnSpPr/>
            <p:nvPr/>
          </p:nvCxnSpPr>
          <p:spPr>
            <a:xfrm flipV="1">
              <a:off x="7000892" y="4356105"/>
              <a:ext cx="571504" cy="1428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9"/>
            <p:cNvCxnSpPr/>
            <p:nvPr/>
          </p:nvCxnSpPr>
          <p:spPr>
            <a:xfrm rot="10800000" flipV="1">
              <a:off x="785787" y="3070220"/>
              <a:ext cx="3500467" cy="164307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1"/>
            <p:cNvCxnSpPr/>
            <p:nvPr/>
          </p:nvCxnSpPr>
          <p:spPr>
            <a:xfrm>
              <a:off x="795310" y="6497658"/>
              <a:ext cx="15621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3"/>
            <p:cNvCxnSpPr/>
            <p:nvPr/>
          </p:nvCxnSpPr>
          <p:spPr>
            <a:xfrm flipV="1">
              <a:off x="5072066" y="4927610"/>
              <a:ext cx="1785950" cy="3571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4"/>
            <p:cNvCxnSpPr/>
            <p:nvPr/>
          </p:nvCxnSpPr>
          <p:spPr>
            <a:xfrm flipV="1">
              <a:off x="6858016" y="4713296"/>
              <a:ext cx="714380" cy="2143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5"/>
            <p:cNvCxnSpPr/>
            <p:nvPr/>
          </p:nvCxnSpPr>
          <p:spPr>
            <a:xfrm rot="10800000" flipV="1">
              <a:off x="1214415" y="3070222"/>
              <a:ext cx="3857653" cy="178595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7"/>
            <p:cNvCxnSpPr/>
            <p:nvPr/>
          </p:nvCxnSpPr>
          <p:spPr>
            <a:xfrm>
              <a:off x="1214414" y="6713560"/>
              <a:ext cx="15621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8"/>
            <p:cNvCxnSpPr/>
            <p:nvPr/>
          </p:nvCxnSpPr>
          <p:spPr>
            <a:xfrm flipV="1">
              <a:off x="6858016" y="5070486"/>
              <a:ext cx="714380" cy="2143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9"/>
            <p:cNvCxnSpPr/>
            <p:nvPr/>
          </p:nvCxnSpPr>
          <p:spPr>
            <a:xfrm flipV="1">
              <a:off x="5286380" y="5284800"/>
              <a:ext cx="1571636" cy="2857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20"/>
            <p:cNvCxnSpPr/>
            <p:nvPr/>
          </p:nvCxnSpPr>
          <p:spPr>
            <a:xfrm flipV="1">
              <a:off x="2786050" y="5570552"/>
              <a:ext cx="2500330" cy="11430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1" name="Picture 49" descr="MCj025017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66" y="2051058"/>
            <a:ext cx="7239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TextBox 127"/>
          <p:cNvSpPr txBox="1"/>
          <p:nvPr/>
        </p:nvSpPr>
        <p:spPr>
          <a:xfrm>
            <a:off x="4803686" y="5603135"/>
            <a:ext cx="4083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Let’s say Disk0 fails.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How do we recover Disk0?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9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Idea</a:t>
            </a:r>
            <a:r>
              <a:rPr lang="en-US" dirty="0" smtClean="0"/>
              <a:t>: use only row parity sets. Recover each lost data symbol independently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内容占位符 3" descr="conventio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678222"/>
            <a:ext cx="3429000" cy="3036778"/>
          </a:xfrm>
          <a:prstGeom prst="rect">
            <a:avLst/>
          </a:prstGeom>
        </p:spPr>
      </p:pic>
      <p:sp>
        <p:nvSpPr>
          <p:cNvPr id="6" name="椭圆 11"/>
          <p:cNvSpPr/>
          <p:nvPr/>
        </p:nvSpPr>
        <p:spPr>
          <a:xfrm>
            <a:off x="1447800" y="5867400"/>
            <a:ext cx="5867400" cy="64294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i="1" dirty="0" smtClean="0"/>
              <a:t>Total number of read symbols:  </a:t>
            </a:r>
            <a:r>
              <a:rPr lang="en-US" altLang="zh-CN" sz="2000" b="1" i="1" dirty="0" smtClean="0"/>
              <a:t>36</a:t>
            </a:r>
            <a:endParaRPr lang="zh-CN" alt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78787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3474</TotalTime>
  <Words>1495</Words>
  <Application>Microsoft Office PowerPoint</Application>
  <PresentationFormat>On-screen Show (4:3)</PresentationFormat>
  <Paragraphs>400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Default Design</vt:lpstr>
      <vt:lpstr>Visio</vt:lpstr>
      <vt:lpstr>On the Speedup of Single-Disk Failure Recovery in XOR-Coded Storage Systems: Theory and Practice</vt:lpstr>
      <vt:lpstr>Modern Storage Systems</vt:lpstr>
      <vt:lpstr>How to Ensure Data Reliability?</vt:lpstr>
      <vt:lpstr>XOR-Based Erasure Codes</vt:lpstr>
      <vt:lpstr>Example</vt:lpstr>
      <vt:lpstr>Failure Recovery Problem</vt:lpstr>
      <vt:lpstr>Related Work</vt:lpstr>
      <vt:lpstr>Example: Recovery in RDP</vt:lpstr>
      <vt:lpstr>Conventional Recovery</vt:lpstr>
      <vt:lpstr>Hybrid Recovery</vt:lpstr>
      <vt:lpstr>Enumeration Recovery</vt:lpstr>
      <vt:lpstr>Challenges</vt:lpstr>
      <vt:lpstr>Our Work</vt:lpstr>
      <vt:lpstr>Our Work</vt:lpstr>
      <vt:lpstr>Key Observation</vt:lpstr>
      <vt:lpstr>Simplified Recovery Model</vt:lpstr>
      <vt:lpstr>Replace Recovery Algorithm</vt:lpstr>
      <vt:lpstr>Example</vt:lpstr>
      <vt:lpstr>Algorithmic Extensions</vt:lpstr>
      <vt:lpstr>Evaluation: Recovery Performance</vt:lpstr>
      <vt:lpstr>Evaluation: Recovery Performance</vt:lpstr>
      <vt:lpstr>Evaluation: Search Performance</vt:lpstr>
      <vt:lpstr>Design and Implementation</vt:lpstr>
      <vt:lpstr>Experiments</vt:lpstr>
      <vt:lpstr>Recovery Time Performance</vt:lpstr>
      <vt:lpstr>Recovery Time Performance</vt:lpstr>
      <vt:lpstr>Summary of Results</vt:lpstr>
      <vt:lpstr>Conclusions</vt:lpstr>
      <vt:lpstr>Backup</vt:lpstr>
      <vt:lpstr>Impact of Chunk Size</vt:lpstr>
      <vt:lpstr>Parallel Recovery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403</cp:revision>
  <cp:lastPrinted>1601-01-01T00:00:00Z</cp:lastPrinted>
  <dcterms:created xsi:type="dcterms:W3CDTF">1601-01-01T00:00:00Z</dcterms:created>
  <dcterms:modified xsi:type="dcterms:W3CDTF">2012-04-19T20:12:41Z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